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t>Revenue trend (₹ lakh)</a:t>
            </a:r>
          </a:p>
        </c:rich>
      </c:tx>
      <c:layout/>
      <c:overlay val="0"/>
    </c:title>
    <c:autoTitleDeleted val="0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Revenue</c:v>
                </c:pt>
              </c:strCache>
            </c:strRef>
          </c:tx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May</c:v>
                </c:pt>
                <c:pt idx="2">
                  <c:v>Jun</c:v>
                </c:pt>
                <c:pt idx="3">
                  <c:v>Jul</c:v>
                </c:pt>
                <c:pt idx="4">
                  <c:v>Aug</c:v>
                </c:pt>
                <c:pt idx="5">
                  <c:v>Sep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1120</c:v>
                </c:pt>
                <c:pt idx="1">
                  <c:v>1180</c:v>
                </c:pt>
                <c:pt idx="2">
                  <c:v>1165</c:v>
                </c:pt>
                <c:pt idx="3">
                  <c:v>1210</c:v>
                </c:pt>
                <c:pt idx="4">
                  <c:v>1225</c:v>
                </c:pt>
                <c:pt idx="5">
                  <c:v>1298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Budget</c:v>
                </c:pt>
              </c:strCache>
            </c:strRef>
          </c:tx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May</c:v>
                </c:pt>
                <c:pt idx="2">
                  <c:v>Jun</c:v>
                </c:pt>
                <c:pt idx="3">
                  <c:v>Jul</c:v>
                </c:pt>
                <c:pt idx="4">
                  <c:v>Aug</c:v>
                </c:pt>
                <c:pt idx="5">
                  <c:v>Sep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1140</c:v>
                </c:pt>
                <c:pt idx="1">
                  <c:v>1190</c:v>
                </c:pt>
                <c:pt idx="2">
                  <c:v>1200</c:v>
                </c:pt>
                <c:pt idx="3">
                  <c:v>1230</c:v>
                </c:pt>
                <c:pt idx="4">
                  <c:v>1260</c:v>
                </c:pt>
                <c:pt idx="5">
                  <c:v>1315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/>
        <c:majorTickMark val="out"/>
        <c:minorTickMark val="none"/>
        <c:tickLblPos val="nextTo"/>
        <c:crossAx val="2118791784"/>
        <c:crosses val="autoZero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title>
      <c:tx>
        <c:rich>
          <a:bodyPr/>
          <a:lstStyle/>
          <a:p>
            <a:r>
              <a:t>Closing cash / headroom (₹ lakh)</a:t>
            </a:r>
          </a:p>
        </c:rich>
      </c:tx>
      <c:layout/>
      <c:overlay val="0"/>
    </c:title>
    <c:autoTitleDeleted val="0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Base cash</c:v>
                </c:pt>
              </c:strCache>
            </c:strRef>
          </c:tx>
          <c:cat>
            <c:strRef>
              <c:f>Sheet1!$A$2:$A$14</c:f>
              <c:strCache>
                <c:ptCount val="13"/>
                <c:pt idx="0">
                  <c:v>W1</c:v>
                </c:pt>
                <c:pt idx="1">
                  <c:v>W2</c:v>
                </c:pt>
                <c:pt idx="2">
                  <c:v>W3</c:v>
                </c:pt>
                <c:pt idx="3">
                  <c:v>W4</c:v>
                </c:pt>
                <c:pt idx="4">
                  <c:v>W5</c:v>
                </c:pt>
                <c:pt idx="5">
                  <c:v>W6</c:v>
                </c:pt>
                <c:pt idx="6">
                  <c:v>W7</c:v>
                </c:pt>
                <c:pt idx="7">
                  <c:v>W8</c:v>
                </c:pt>
                <c:pt idx="8">
                  <c:v>W9</c:v>
                </c:pt>
                <c:pt idx="9">
                  <c:v>W10</c:v>
                </c:pt>
                <c:pt idx="10">
                  <c:v>W11</c:v>
                </c:pt>
                <c:pt idx="11">
                  <c:v>W12</c:v>
                </c:pt>
                <c:pt idx="12">
                  <c:v>W13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490</c:v>
                </c:pt>
                <c:pt idx="1">
                  <c:v>475</c:v>
                </c:pt>
                <c:pt idx="2">
                  <c:v>505</c:v>
                </c:pt>
                <c:pt idx="3">
                  <c:v>492</c:v>
                </c:pt>
                <c:pt idx="4">
                  <c:v>515</c:v>
                </c:pt>
                <c:pt idx="5">
                  <c:v>548</c:v>
                </c:pt>
                <c:pt idx="6">
                  <c:v>570</c:v>
                </c:pt>
                <c:pt idx="7">
                  <c:v>554</c:v>
                </c:pt>
                <c:pt idx="8">
                  <c:v>498</c:v>
                </c:pt>
                <c:pt idx="9">
                  <c:v>520</c:v>
                </c:pt>
                <c:pt idx="10">
                  <c:v>545</c:v>
                </c:pt>
                <c:pt idx="11">
                  <c:v>560</c:v>
                </c:pt>
                <c:pt idx="12">
                  <c:v>575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Liquidity buffer</c:v>
                </c:pt>
              </c:strCache>
            </c:strRef>
          </c:tx>
          <c:cat>
            <c:strRef>
              <c:f>Sheet1!$A$2:$A$14</c:f>
              <c:strCache>
                <c:ptCount val="13"/>
                <c:pt idx="0">
                  <c:v>W1</c:v>
                </c:pt>
                <c:pt idx="1">
                  <c:v>W2</c:v>
                </c:pt>
                <c:pt idx="2">
                  <c:v>W3</c:v>
                </c:pt>
                <c:pt idx="3">
                  <c:v>W4</c:v>
                </c:pt>
                <c:pt idx="4">
                  <c:v>W5</c:v>
                </c:pt>
                <c:pt idx="5">
                  <c:v>W6</c:v>
                </c:pt>
                <c:pt idx="6">
                  <c:v>W7</c:v>
                </c:pt>
                <c:pt idx="7">
                  <c:v>W8</c:v>
                </c:pt>
                <c:pt idx="8">
                  <c:v>W9</c:v>
                </c:pt>
                <c:pt idx="9">
                  <c:v>W10</c:v>
                </c:pt>
                <c:pt idx="10">
                  <c:v>W11</c:v>
                </c:pt>
                <c:pt idx="11">
                  <c:v>W12</c:v>
                </c:pt>
                <c:pt idx="12">
                  <c:v>W13</c:v>
                </c:pt>
              </c:strCache>
            </c:strRef>
          </c:cat>
          <c:val>
            <c:numRef>
              <c:f>Sheet1!$C$2:$C$14</c:f>
              <c:numCache>
                <c:formatCode>General</c:formatCode>
                <c:ptCount val="13"/>
                <c:pt idx="0">
                  <c:v>300</c:v>
                </c:pt>
                <c:pt idx="1">
                  <c:v>300</c:v>
                </c:pt>
                <c:pt idx="2">
                  <c:v>300</c:v>
                </c:pt>
                <c:pt idx="3">
                  <c:v>300</c:v>
                </c:pt>
                <c:pt idx="4">
                  <c:v>300</c:v>
                </c:pt>
                <c:pt idx="5">
                  <c:v>300</c:v>
                </c:pt>
                <c:pt idx="6">
                  <c:v>300</c:v>
                </c:pt>
                <c:pt idx="7">
                  <c:v>300</c:v>
                </c:pt>
                <c:pt idx="8">
                  <c:v>300</c:v>
                </c:pt>
                <c:pt idx="9">
                  <c:v>300</c:v>
                </c:pt>
                <c:pt idx="10">
                  <c:v>300</c:v>
                </c:pt>
                <c:pt idx="11">
                  <c:v>300</c:v>
                </c:pt>
                <c:pt idx="12">
                  <c:v>300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/>
        <c:majorTickMark val="out"/>
        <c:minorTickMark val="none"/>
        <c:tickLblPos val="nextTo"/>
        <c:crossAx val="2118791784"/>
        <c:crosses val="autoZero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73B35"/>
          </a:solidFill>
          <a:ln>
            <a:solidFill>
              <a:srgbClr val="173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960120"/>
            <a:ext cx="3840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1" i="0">
                <a:solidFill>
                  <a:srgbClr val="FFFFFF"/>
                </a:solidFill>
                <a:latin typeface="Aptos"/>
              </a:rPr>
              <a:t>ClearCFO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965960"/>
            <a:ext cx="98755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800" b="1" i="0">
                <a:solidFill>
                  <a:srgbClr val="FFFFFF"/>
                </a:solidFill>
                <a:latin typeface="Aptos"/>
              </a:rPr>
              <a:t>Board Reporting Pack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34640"/>
            <a:ext cx="841248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0">
                <a:solidFill>
                  <a:srgbClr val="D6E6E1"/>
                </a:solidFill>
                <a:latin typeface="Aptos"/>
              </a:rPr>
              <a:t>From financial performance to decisions, risks and follow-through.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3977639"/>
            <a:ext cx="3383280" cy="438912"/>
          </a:xfrm>
          <a:prstGeom prst="roundRect">
            <a:avLst/>
          </a:prstGeom>
          <a:solidFill>
            <a:srgbClr val="2F8A75"/>
          </a:solidFill>
          <a:ln>
            <a:solidFill>
              <a:srgbClr val="2F8A7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4096512"/>
            <a:ext cx="301752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FFFFFF"/>
                </a:solidFill>
                <a:latin typeface="Aptos"/>
              </a:rPr>
              <a:t>Illustrative monthly / quarterly template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5989320"/>
            <a:ext cx="86868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C4D6D1"/>
                </a:solidFill>
                <a:latin typeface="Aptos"/>
              </a:rPr>
              <a:t>Example only · Replace all illustrative data with approved management information.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5989320"/>
            <a:ext cx="13716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C4D6D1"/>
                </a:solidFill>
                <a:latin typeface="Aptos"/>
              </a:rPr>
              <a:t>September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B35"/>
          </a:solidFill>
          <a:ln>
            <a:solidFill>
              <a:srgbClr val="173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46304"/>
            <a:ext cx="8778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Aptos"/>
              </a:rPr>
              <a:t>1. Board at a Glance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38160" y="201168"/>
            <a:ext cx="35204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1">
                <a:solidFill>
                  <a:srgbClr val="FFFFFF"/>
                </a:solidFill>
                <a:latin typeface="Aptos"/>
              </a:rPr>
              <a:t>Illustrative company | Sep-26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694944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59636B"/>
                </a:solidFill>
                <a:latin typeface="Aptos"/>
              </a:rPr>
              <a:t>ClearCFO | Financial data. CFO-level decisions. | Confidential — Management Use Only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492240"/>
            <a:ext cx="50292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 i="0">
                <a:solidFill>
                  <a:srgbClr val="59636B"/>
                </a:solidFill>
                <a:latin typeface="Aptos"/>
              </a:rPr>
              <a:t>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960120"/>
            <a:ext cx="2651760" cy="1024128"/>
          </a:xfrm>
          <a:prstGeom prst="roundRect">
            <a:avLst/>
          </a:prstGeom>
          <a:solidFill>
            <a:srgbClr val="F7F5F0"/>
          </a:solidFill>
          <a:ln>
            <a:solidFill>
              <a:srgbClr val="E2E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7512" y="1078992"/>
            <a:ext cx="2322576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59636B"/>
                </a:solidFill>
                <a:latin typeface="Aptos"/>
              </a:rPr>
              <a:t>REVENUE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7512" y="1325880"/>
            <a:ext cx="2322576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173B35"/>
                </a:solidFill>
                <a:latin typeface="Aptos"/>
              </a:rPr>
              <a:t>₹1,298L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7512" y="1709928"/>
            <a:ext cx="2322576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2F8A75"/>
                </a:solidFill>
                <a:latin typeface="Aptos"/>
              </a:rPr>
              <a:t>+6.0% MoM | +22.2% YoY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337560" y="960120"/>
            <a:ext cx="2651760" cy="1024128"/>
          </a:xfrm>
          <a:prstGeom prst="roundRect">
            <a:avLst/>
          </a:prstGeom>
          <a:solidFill>
            <a:srgbClr val="F7F5F0"/>
          </a:solidFill>
          <a:ln>
            <a:solidFill>
              <a:srgbClr val="E2E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502152" y="1078992"/>
            <a:ext cx="2322576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59636B"/>
                </a:solidFill>
                <a:latin typeface="Aptos"/>
              </a:rPr>
              <a:t>EBITDA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02152" y="1325880"/>
            <a:ext cx="2322576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173B35"/>
                </a:solidFill>
                <a:latin typeface="Aptos"/>
              </a:rPr>
              <a:t>₹308L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02152" y="1709928"/>
            <a:ext cx="2322576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2F8A75"/>
                </a:solidFill>
                <a:latin typeface="Aptos"/>
              </a:rPr>
              <a:t>23.7% margin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22392" y="1078992"/>
            <a:ext cx="41148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50" b="1" i="0">
                <a:solidFill>
                  <a:srgbClr val="B8781A"/>
                </a:solidFill>
                <a:latin typeface="Aptos"/>
              </a:rPr>
              <a:t>WATCH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72200" y="960120"/>
            <a:ext cx="2651760" cy="1024128"/>
          </a:xfrm>
          <a:prstGeom prst="roundRect">
            <a:avLst/>
          </a:prstGeom>
          <a:solidFill>
            <a:srgbClr val="F7F5F0"/>
          </a:solidFill>
          <a:ln>
            <a:solidFill>
              <a:srgbClr val="E2E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36792" y="1078992"/>
            <a:ext cx="2322576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59636B"/>
                </a:solidFill>
                <a:latin typeface="Aptos"/>
              </a:rPr>
              <a:t>FREE CASH FLOW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36792" y="1325880"/>
            <a:ext cx="2322576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173B35"/>
                </a:solidFill>
                <a:latin typeface="Aptos"/>
              </a:rPr>
              <a:t>₹174L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36792" y="1709928"/>
            <a:ext cx="2322576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2F8A75"/>
                </a:solidFill>
                <a:latin typeface="Aptos"/>
              </a:rPr>
              <a:t>56.5% EBITDA conversion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006840" y="960120"/>
            <a:ext cx="2651760" cy="1024128"/>
          </a:xfrm>
          <a:prstGeom prst="roundRect">
            <a:avLst/>
          </a:prstGeom>
          <a:solidFill>
            <a:srgbClr val="F7F5F0"/>
          </a:solidFill>
          <a:ln>
            <a:solidFill>
              <a:srgbClr val="E2E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171432" y="1078992"/>
            <a:ext cx="2322576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59636B"/>
                </a:solidFill>
                <a:latin typeface="Aptos"/>
              </a:rPr>
              <a:t>LIQUIDITY HEADROOM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71432" y="1325880"/>
            <a:ext cx="2322576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173B35"/>
                </a:solidFill>
                <a:latin typeface="Aptos"/>
              </a:rPr>
              <a:t>₹490L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71432" y="1709928"/>
            <a:ext cx="2322576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2F8A75"/>
                </a:solidFill>
                <a:latin typeface="Aptos"/>
              </a:rPr>
              <a:t>Quick ratio 0.87x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091672" y="1078992"/>
            <a:ext cx="41148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50" b="1" i="0">
                <a:solidFill>
                  <a:srgbClr val="B8781A"/>
                </a:solidFill>
                <a:latin typeface="Aptos"/>
              </a:rPr>
              <a:t>WATCH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" y="2240280"/>
            <a:ext cx="7086600" cy="274320"/>
          </a:xfrm>
          <a:prstGeom prst="rect">
            <a:avLst/>
          </a:prstGeom>
          <a:solidFill>
            <a:srgbClr val="173B35"/>
          </a:solidFill>
          <a:ln>
            <a:solidFill>
              <a:srgbClr val="173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94360" y="2276856"/>
            <a:ext cx="69037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FFFFFF"/>
                </a:solidFill>
                <a:latin typeface="Aptos"/>
              </a:rPr>
              <a:t>WHAT THE BOARD SHOULD KNOW</a:t>
            </a:r>
          </a:p>
        </p:txBody>
      </p:sp>
      <p:graphicFrame>
        <p:nvGraphicFramePr>
          <p:cNvPr id="27" name="Table 26"/>
          <p:cNvGraphicFramePr>
            <a:graphicFrameLocks noGrp="1"/>
          </p:cNvGraphicFramePr>
          <p:nvPr/>
        </p:nvGraphicFramePr>
        <p:xfrm>
          <a:off x="502920" y="2578608"/>
          <a:ext cx="7086600" cy="2331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17320"/>
                <a:gridCol w="4617720"/>
                <a:gridCol w="1051560"/>
              </a:tblGrid>
              <a:tr h="582930">
                <a:tc>
                  <a:txBody>
                    <a:bodyPr/>
                    <a:lstStyle/>
                    <a:p>
                      <a:pPr algn="l"/>
                      <a:r>
                        <a:rPr b="1" sz="830">
                          <a:solidFill>
                            <a:srgbClr val="FFFFFF"/>
                          </a:solidFill>
                        </a:rPr>
                        <a:t>Theme</a:t>
                      </a:r>
                    </a:p>
                  </a:txBody>
                  <a:tcPr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830">
                          <a:solidFill>
                            <a:srgbClr val="FFFFFF"/>
                          </a:solidFill>
                        </a:rPr>
                        <a:t>Board message</a:t>
                      </a:r>
                    </a:p>
                  </a:txBody>
                  <a:tcPr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830">
                          <a:solidFill>
                            <a:srgbClr val="FFFFFF"/>
                          </a:solidFill>
                        </a:rPr>
                        <a:t>Priority</a:t>
                      </a:r>
                    </a:p>
                  </a:txBody>
                  <a:tcPr>
                    <a:solidFill>
                      <a:srgbClr val="2F8A75"/>
                    </a:solidFill>
                  </a:tcPr>
                </a:tc>
              </a:tr>
              <a:tr h="582930">
                <a:tc>
                  <a:txBody>
                    <a:bodyPr wrap="square"/>
                    <a:lstStyle/>
                    <a:p>
                      <a:r>
                        <a:rPr sz="830">
                          <a:solidFill>
                            <a:srgbClr val="1F2933"/>
                          </a:solidFill>
                        </a:rPr>
                        <a:t>Cash conversion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30">
                          <a:solidFill>
                            <a:srgbClr val="1F2933"/>
                          </a:solidFill>
                        </a:rPr>
                        <a:t>NWC absorbed ₹18L; collections and inventory remain the near-term cash focus.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30">
                          <a:solidFill>
                            <a:srgbClr val="1F2933"/>
                          </a:solidFill>
                        </a:rPr>
                        <a:t>High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82930">
                <a:tc>
                  <a:txBody>
                    <a:bodyPr wrap="square"/>
                    <a:lstStyle/>
                    <a:p>
                      <a:r>
                        <a:rPr sz="830">
                          <a:solidFill>
                            <a:srgbClr val="1F2933"/>
                          </a:solidFill>
                        </a:rPr>
                        <a:t>Growth quality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30">
                          <a:solidFill>
                            <a:srgbClr val="1F2933"/>
                          </a:solidFill>
                        </a:rPr>
                        <a:t>Revenue growth remains healthy, but margin improvement trails plan.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30">
                          <a:solidFill>
                            <a:srgbClr val="1F2933"/>
                          </a:solidFill>
                        </a:rPr>
                        <a:t>High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</a:tr>
              <a:tr h="582930">
                <a:tc>
                  <a:txBody>
                    <a:bodyPr wrap="square"/>
                    <a:lstStyle/>
                    <a:p>
                      <a:r>
                        <a:rPr sz="830">
                          <a:solidFill>
                            <a:srgbClr val="1F2933"/>
                          </a:solidFill>
                        </a:rPr>
                        <a:t>Downside resilience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30">
                          <a:solidFill>
                            <a:srgbClr val="1F2933"/>
                          </a:solidFill>
                        </a:rPr>
                        <a:t>Base case has headroom; downside case requires earlier contingency actions.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30">
                          <a:solidFill>
                            <a:srgbClr val="1F2933"/>
                          </a:solidFill>
                        </a:rPr>
                        <a:t>High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8" name="Rectangle 27"/>
          <p:cNvSpPr/>
          <p:nvPr/>
        </p:nvSpPr>
        <p:spPr>
          <a:xfrm>
            <a:off x="7818120" y="2240280"/>
            <a:ext cx="3840480" cy="274320"/>
          </a:xfrm>
          <a:prstGeom prst="rect">
            <a:avLst/>
          </a:prstGeom>
          <a:solidFill>
            <a:srgbClr val="173B35"/>
          </a:solidFill>
          <a:ln>
            <a:solidFill>
              <a:srgbClr val="173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909560" y="2276856"/>
            <a:ext cx="36576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FFFFFF"/>
                </a:solidFill>
                <a:latin typeface="Aptos"/>
              </a:rPr>
              <a:t>DECISIONS / CHALLENGES REQUIRED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818120" y="2578608"/>
            <a:ext cx="3840480" cy="475488"/>
          </a:xfrm>
          <a:prstGeom prst="roundRect">
            <a:avLst/>
          </a:prstGeom>
          <a:solidFill>
            <a:srgbClr val="F7F5F0"/>
          </a:solidFill>
          <a:ln>
            <a:solidFill>
              <a:srgbClr val="E2E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001000" y="2679192"/>
            <a:ext cx="256032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2F8A75"/>
                </a:solidFill>
                <a:latin typeface="Aptos"/>
              </a:rPr>
              <a:t>1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302752" y="2633472"/>
            <a:ext cx="3182112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1F2933"/>
                </a:solidFill>
                <a:latin typeface="Aptos"/>
              </a:rPr>
              <a:t>Approve ₹1.2cr capex only if milestone economics remain intact.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7818120" y="3154679"/>
            <a:ext cx="3840480" cy="475488"/>
          </a:xfrm>
          <a:prstGeom prst="roundRect">
            <a:avLst/>
          </a:prstGeom>
          <a:solidFill>
            <a:srgbClr val="F7F5F0"/>
          </a:solidFill>
          <a:ln>
            <a:solidFill>
              <a:srgbClr val="E2E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001000" y="3255264"/>
            <a:ext cx="256032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2F8A75"/>
                </a:solidFill>
                <a:latin typeface="Aptos"/>
              </a:rPr>
              <a:t>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302752" y="3209544"/>
            <a:ext cx="3182112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1F2933"/>
                </a:solidFill>
                <a:latin typeface="Aptos"/>
              </a:rPr>
              <a:t>Confirm collections escalation for top overdue customers.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7818120" y="3730752"/>
            <a:ext cx="3840480" cy="475488"/>
          </a:xfrm>
          <a:prstGeom prst="roundRect">
            <a:avLst/>
          </a:prstGeom>
          <a:solidFill>
            <a:srgbClr val="F7F5F0"/>
          </a:solidFill>
          <a:ln>
            <a:solidFill>
              <a:srgbClr val="E2E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001000" y="3831336"/>
            <a:ext cx="256032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2F8A75"/>
                </a:solidFill>
                <a:latin typeface="Aptos"/>
              </a:rPr>
              <a:t>3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302752" y="3785615"/>
            <a:ext cx="3182112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1F2933"/>
                </a:solidFill>
                <a:latin typeface="Aptos"/>
              </a:rPr>
              <a:t>Agree liquidity trigger for activating downside actions.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818120" y="4306824"/>
            <a:ext cx="3840480" cy="475488"/>
          </a:xfrm>
          <a:prstGeom prst="roundRect">
            <a:avLst/>
          </a:prstGeom>
          <a:solidFill>
            <a:srgbClr val="F7F5F0"/>
          </a:solidFill>
          <a:ln>
            <a:solidFill>
              <a:srgbClr val="E2E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001000" y="4407408"/>
            <a:ext cx="256032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2F8A75"/>
                </a:solidFill>
                <a:latin typeface="Aptos"/>
              </a:rPr>
              <a:t>4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302752" y="4361688"/>
            <a:ext cx="3182112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1F2933"/>
                </a:solidFill>
                <a:latin typeface="Aptos"/>
              </a:rPr>
              <a:t>Review pricing response where margin fell despite volume growth.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B35"/>
          </a:solidFill>
          <a:ln>
            <a:solidFill>
              <a:srgbClr val="173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46304"/>
            <a:ext cx="8778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Aptos"/>
              </a:rPr>
              <a:t>2. Financial Performance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38160" y="201168"/>
            <a:ext cx="35204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1">
                <a:solidFill>
                  <a:srgbClr val="FFFFFF"/>
                </a:solidFill>
                <a:latin typeface="Aptos"/>
              </a:rPr>
              <a:t>Actual vs prior period and plan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694944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59636B"/>
                </a:solidFill>
                <a:latin typeface="Aptos"/>
              </a:rPr>
              <a:t>ClearCFO | Financial data. CFO-level decisions. | Confidential — Management Use Only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492240"/>
            <a:ext cx="50292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 i="0">
                <a:solidFill>
                  <a:srgbClr val="59636B"/>
                </a:solidFill>
                <a:latin typeface="Aptos"/>
              </a:rPr>
              <a:t>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914400"/>
            <a:ext cx="2423160" cy="1024128"/>
          </a:xfrm>
          <a:prstGeom prst="roundRect">
            <a:avLst/>
          </a:prstGeom>
          <a:solidFill>
            <a:srgbClr val="F7F5F0"/>
          </a:solidFill>
          <a:ln>
            <a:solidFill>
              <a:srgbClr val="E2E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7512" y="1033271"/>
            <a:ext cx="2093976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59636B"/>
                </a:solidFill>
                <a:latin typeface="Aptos"/>
              </a:rPr>
              <a:t>REVENUE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7512" y="1280160"/>
            <a:ext cx="2093976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173B35"/>
                </a:solidFill>
                <a:latin typeface="Aptos"/>
              </a:rPr>
              <a:t>₹1,298L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7512" y="1664207"/>
            <a:ext cx="2093976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2F8A75"/>
                </a:solidFill>
                <a:latin typeface="Aptos"/>
              </a:rPr>
              <a:t>+6.0% MoM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108960" y="914400"/>
            <a:ext cx="2423160" cy="1024128"/>
          </a:xfrm>
          <a:prstGeom prst="roundRect">
            <a:avLst/>
          </a:prstGeom>
          <a:solidFill>
            <a:srgbClr val="F7F5F0"/>
          </a:solidFill>
          <a:ln>
            <a:solidFill>
              <a:srgbClr val="E2E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273552" y="1033271"/>
            <a:ext cx="2093976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59636B"/>
                </a:solidFill>
                <a:latin typeface="Aptos"/>
              </a:rPr>
              <a:t>GROSS MARGIN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73552" y="1280160"/>
            <a:ext cx="2093976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173B35"/>
                </a:solidFill>
                <a:latin typeface="Aptos"/>
              </a:rPr>
              <a:t>41.6%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73552" y="1664207"/>
            <a:ext cx="2093976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AD3636"/>
                </a:solidFill>
                <a:latin typeface="Aptos"/>
              </a:rPr>
              <a:t>-90 bps vs plan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65192" y="1033271"/>
            <a:ext cx="41148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50" b="1" i="0">
                <a:solidFill>
                  <a:srgbClr val="B8781A"/>
                </a:solidFill>
                <a:latin typeface="Aptos"/>
              </a:rPr>
              <a:t>WATCH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715000" y="914400"/>
            <a:ext cx="2423160" cy="1024128"/>
          </a:xfrm>
          <a:prstGeom prst="roundRect">
            <a:avLst/>
          </a:prstGeom>
          <a:solidFill>
            <a:srgbClr val="F7F5F0"/>
          </a:solidFill>
          <a:ln>
            <a:solidFill>
              <a:srgbClr val="E2E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879592" y="1033271"/>
            <a:ext cx="2093976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59636B"/>
                </a:solidFill>
                <a:latin typeface="Aptos"/>
              </a:rPr>
              <a:t>EBITDA MARGIN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879592" y="1280160"/>
            <a:ext cx="2093976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173B35"/>
                </a:solidFill>
                <a:latin typeface="Aptos"/>
              </a:rPr>
              <a:t>23.7%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879592" y="1664207"/>
            <a:ext cx="2093976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2F8A75"/>
                </a:solidFill>
                <a:latin typeface="Aptos"/>
              </a:rPr>
              <a:t>+10 bps MoM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321040" y="914400"/>
            <a:ext cx="2423160" cy="1024128"/>
          </a:xfrm>
          <a:prstGeom prst="roundRect">
            <a:avLst/>
          </a:prstGeom>
          <a:solidFill>
            <a:srgbClr val="F7F5F0"/>
          </a:solidFill>
          <a:ln>
            <a:solidFill>
              <a:srgbClr val="E2E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485632" y="1033271"/>
            <a:ext cx="2093976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59636B"/>
                </a:solidFill>
                <a:latin typeface="Aptos"/>
              </a:rPr>
              <a:t>PAT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485632" y="1280160"/>
            <a:ext cx="2093976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173B35"/>
                </a:solidFill>
                <a:latin typeface="Aptos"/>
              </a:rPr>
              <a:t>₹221L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485632" y="1664207"/>
            <a:ext cx="2093976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2F8A75"/>
                </a:solidFill>
                <a:latin typeface="Aptos"/>
              </a:rPr>
              <a:t>+17% YoY</a:t>
            </a:r>
          </a:p>
        </p:txBody>
      </p:sp>
      <p:graphicFrame>
        <p:nvGraphicFramePr>
          <p:cNvPr id="24" name="Chart 23"/>
          <p:cNvGraphicFramePr>
            <a:graphicFrameLocks noGrp="1"/>
          </p:cNvGraphicFramePr>
          <p:nvPr/>
        </p:nvGraphicFramePr>
        <p:xfrm>
          <a:off x="502920" y="2331720"/>
          <a:ext cx="6537960" cy="33375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5" name="Rectangle 24"/>
          <p:cNvSpPr/>
          <p:nvPr/>
        </p:nvSpPr>
        <p:spPr>
          <a:xfrm>
            <a:off x="7360920" y="2331720"/>
            <a:ext cx="4297680" cy="274320"/>
          </a:xfrm>
          <a:prstGeom prst="rect">
            <a:avLst/>
          </a:prstGeom>
          <a:solidFill>
            <a:srgbClr val="173B35"/>
          </a:solidFill>
          <a:ln>
            <a:solidFill>
              <a:srgbClr val="173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7452360" y="2368296"/>
            <a:ext cx="41148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FFFFFF"/>
                </a:solidFill>
                <a:latin typeface="Aptos"/>
              </a:rPr>
              <a:t>CFO COMMENTARY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406640" y="2724912"/>
            <a:ext cx="65836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2F8A75"/>
                </a:solidFill>
                <a:latin typeface="Aptos"/>
              </a:rPr>
              <a:t>Fact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19872" y="2688336"/>
            <a:ext cx="3401568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1F2933"/>
                </a:solidFill>
                <a:latin typeface="Aptos"/>
              </a:rPr>
              <a:t>Revenue grew, but gross margin finished below plan.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406640" y="3346704"/>
            <a:ext cx="65836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2F8A75"/>
                </a:solidFill>
                <a:latin typeface="Aptos"/>
              </a:rPr>
              <a:t>Driver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119872" y="3310128"/>
            <a:ext cx="3401568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1F2933"/>
                </a:solidFill>
                <a:latin typeface="Aptos"/>
              </a:rPr>
              <a:t>Customer/product mix and freight inflation are the main hypotheses.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406640" y="3968496"/>
            <a:ext cx="65836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2F8A75"/>
                </a:solidFill>
                <a:latin typeface="Aptos"/>
              </a:rPr>
              <a:t>Impact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119872" y="3931920"/>
            <a:ext cx="3401568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1F2933"/>
                </a:solidFill>
                <a:latin typeface="Aptos"/>
              </a:rPr>
              <a:t>~₹16L monthly EBITDA gap vs budget.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406640" y="4590288"/>
            <a:ext cx="658368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2F8A75"/>
                </a:solidFill>
                <a:latin typeface="Aptos"/>
              </a:rPr>
              <a:t>Action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119872" y="4553712"/>
            <a:ext cx="3401568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1F2933"/>
                </a:solidFill>
                <a:latin typeface="Aptos"/>
              </a:rPr>
              <a:t>Complete margin bridge and approve pricing/discount actions.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B35"/>
          </a:solidFill>
          <a:ln>
            <a:solidFill>
              <a:srgbClr val="173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46304"/>
            <a:ext cx="8778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Aptos"/>
              </a:rPr>
              <a:t>3. Revenue &amp; Margin Drivers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38160" y="201168"/>
            <a:ext cx="35204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1">
                <a:solidFill>
                  <a:srgbClr val="FFFFFF"/>
                </a:solidFill>
                <a:latin typeface="Aptos"/>
              </a:rPr>
              <a:t>Price · volume · mix · cost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694944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59636B"/>
                </a:solidFill>
                <a:latin typeface="Aptos"/>
              </a:rPr>
              <a:t>ClearCFO | Financial data. CFO-level decisions. | Confidential — Management Use Only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492240"/>
            <a:ext cx="50292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 i="0">
                <a:solidFill>
                  <a:srgbClr val="59636B"/>
                </a:solidFill>
                <a:latin typeface="Aptos"/>
              </a:rPr>
              <a:t>4</a:t>
            </a:r>
          </a:p>
        </p:txBody>
      </p:sp>
      <p:sp>
        <p:nvSpPr>
          <p:cNvPr id="7" name="Rectangle 6"/>
          <p:cNvSpPr/>
          <p:nvPr/>
        </p:nvSpPr>
        <p:spPr>
          <a:xfrm>
            <a:off x="502920" y="941832"/>
            <a:ext cx="5349240" cy="274320"/>
          </a:xfrm>
          <a:prstGeom prst="rect">
            <a:avLst/>
          </a:prstGeom>
          <a:solidFill>
            <a:srgbClr val="173B35"/>
          </a:solidFill>
          <a:ln>
            <a:solidFill>
              <a:srgbClr val="173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978408"/>
            <a:ext cx="5166359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FFFFFF"/>
                </a:solidFill>
                <a:latin typeface="Aptos"/>
              </a:rPr>
              <a:t>GROSS PROFIT BRIDGE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02920" y="1298448"/>
          <a:ext cx="5029200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/>
                <a:gridCol w="1828800"/>
              </a:tblGrid>
              <a:tr h="419100">
                <a:tc>
                  <a:txBody>
                    <a:bodyPr/>
                    <a:lstStyle/>
                    <a:p>
                      <a:pPr algn="l"/>
                      <a:r>
                        <a:rPr b="1" sz="1000">
                          <a:solidFill>
                            <a:srgbClr val="FFFFFF"/>
                          </a:solidFill>
                        </a:rPr>
                        <a:t>Driver</a:t>
                      </a:r>
                    </a:p>
                  </a:txBody>
                  <a:tcPr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1000">
                          <a:solidFill>
                            <a:srgbClr val="FFFFFF"/>
                          </a:solidFill>
                        </a:rPr>
                        <a:t>Impact</a:t>
                      </a:r>
                    </a:p>
                  </a:txBody>
                  <a:tcPr>
                    <a:solidFill>
                      <a:srgbClr val="2F8A75"/>
                    </a:solidFill>
                  </a:tcPr>
                </a:tc>
              </a:tr>
              <a:tr h="419100">
                <a:tc>
                  <a:txBody>
                    <a:bodyPr wrap="square"/>
                    <a:lstStyle/>
                    <a:p>
                      <a:r>
                        <a:rPr sz="1000">
                          <a:solidFill>
                            <a:srgbClr val="1F2933"/>
                          </a:solidFill>
                        </a:rPr>
                        <a:t>Prior GP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>
                          <a:solidFill>
                            <a:srgbClr val="1F2933"/>
                          </a:solidFill>
                        </a:rPr>
                        <a:t>₹286L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19100">
                <a:tc>
                  <a:txBody>
                    <a:bodyPr wrap="square"/>
                    <a:lstStyle/>
                    <a:p>
                      <a:r>
                        <a:rPr sz="1000">
                          <a:solidFill>
                            <a:srgbClr val="1F2933"/>
                          </a:solidFill>
                        </a:rPr>
                        <a:t>Volume impact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>
                          <a:solidFill>
                            <a:srgbClr val="1F2933"/>
                          </a:solidFill>
                        </a:rPr>
                        <a:t>+₹18L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</a:tr>
              <a:tr h="419100">
                <a:tc>
                  <a:txBody>
                    <a:bodyPr wrap="square"/>
                    <a:lstStyle/>
                    <a:p>
                      <a:r>
                        <a:rPr sz="1000">
                          <a:solidFill>
                            <a:srgbClr val="1F2933"/>
                          </a:solidFill>
                        </a:rPr>
                        <a:t>Price impact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>
                          <a:solidFill>
                            <a:srgbClr val="1F2933"/>
                          </a:solidFill>
                        </a:rPr>
                        <a:t>+₹11L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19100">
                <a:tc>
                  <a:txBody>
                    <a:bodyPr wrap="square"/>
                    <a:lstStyle/>
                    <a:p>
                      <a:r>
                        <a:rPr sz="1000">
                          <a:solidFill>
                            <a:srgbClr val="1F2933"/>
                          </a:solidFill>
                        </a:rPr>
                        <a:t>Unit-cost impact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>
                          <a:solidFill>
                            <a:srgbClr val="1F2933"/>
                          </a:solidFill>
                        </a:rPr>
                        <a:t>(₹20L)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</a:tr>
              <a:tr h="419100">
                <a:tc>
                  <a:txBody>
                    <a:bodyPr wrap="square"/>
                    <a:lstStyle/>
                    <a:p>
                      <a:r>
                        <a:rPr sz="1000">
                          <a:solidFill>
                            <a:srgbClr val="1F2933"/>
                          </a:solidFill>
                        </a:rPr>
                        <a:t>Current GP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000">
                          <a:solidFill>
                            <a:srgbClr val="1F2933"/>
                          </a:solidFill>
                        </a:rPr>
                        <a:t>₹295L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6126480" y="941832"/>
            <a:ext cx="5532120" cy="274320"/>
          </a:xfrm>
          <a:prstGeom prst="rect">
            <a:avLst/>
          </a:prstGeom>
          <a:solidFill>
            <a:srgbClr val="173B35"/>
          </a:solidFill>
          <a:ln>
            <a:solidFill>
              <a:srgbClr val="173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17920" y="978408"/>
            <a:ext cx="534924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FFFFFF"/>
                </a:solidFill>
                <a:latin typeface="Aptos"/>
              </a:rPr>
              <a:t>CUSTOMER / PRODUCT SIGNALS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6126480" y="1298448"/>
          <a:ext cx="5303520" cy="2514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1640"/>
                <a:gridCol w="1143000"/>
                <a:gridCol w="2468880"/>
              </a:tblGrid>
              <a:tr h="502920">
                <a:tc>
                  <a:txBody>
                    <a:bodyPr/>
                    <a:lstStyle/>
                    <a:p>
                      <a:pPr algn="l"/>
                      <a:r>
                        <a:rPr b="1" sz="850">
                          <a:solidFill>
                            <a:srgbClr val="FFFFFF"/>
                          </a:solidFill>
                        </a:rPr>
                        <a:t>Signal</a:t>
                      </a:r>
                    </a:p>
                  </a:txBody>
                  <a:tcPr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850">
                          <a:solidFill>
                            <a:srgbClr val="FFFFFF"/>
                          </a:solidFill>
                        </a:rPr>
                        <a:t>Current</a:t>
                      </a:r>
                    </a:p>
                  </a:txBody>
                  <a:tcPr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850">
                          <a:solidFill>
                            <a:srgbClr val="FFFFFF"/>
                          </a:solidFill>
                        </a:rPr>
                        <a:t>Management implication</a:t>
                      </a:r>
                    </a:p>
                  </a:txBody>
                  <a:tcPr>
                    <a:solidFill>
                      <a:srgbClr val="2F8A75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850">
                          <a:solidFill>
                            <a:srgbClr val="1F2933"/>
                          </a:solidFill>
                        </a:rPr>
                        <a:t>Top 5 customers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50">
                          <a:solidFill>
                            <a:srgbClr val="1F2933"/>
                          </a:solidFill>
                        </a:rPr>
                        <a:t>64.5% of revenue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50">
                          <a:solidFill>
                            <a:srgbClr val="1F2933"/>
                          </a:solidFill>
                        </a:rPr>
                        <a:t>Concentration remains material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850">
                          <a:solidFill>
                            <a:srgbClr val="1F2933"/>
                          </a:solidFill>
                        </a:rPr>
                        <a:t>Premium mix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50">
                          <a:solidFill>
                            <a:srgbClr val="1F2933"/>
                          </a:solidFill>
                        </a:rPr>
                        <a:t>27% vs 31% plan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50">
                          <a:solidFill>
                            <a:srgbClr val="1F2933"/>
                          </a:solidFill>
                        </a:rPr>
                        <a:t>Margin drag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850">
                          <a:solidFill>
                            <a:srgbClr val="1F2933"/>
                          </a:solidFill>
                        </a:rPr>
                        <a:t>Discount leakage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50">
                          <a:solidFill>
                            <a:srgbClr val="1F2933"/>
                          </a:solidFill>
                        </a:rPr>
                        <a:t>₹7L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50">
                          <a:solidFill>
                            <a:srgbClr val="1F2933"/>
                          </a:solidFill>
                        </a:rPr>
                        <a:t>Review approvals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r>
                        <a:rPr sz="850">
                          <a:solidFill>
                            <a:srgbClr val="1F2933"/>
                          </a:solidFill>
                        </a:rPr>
                        <a:t>Freight / input cost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50">
                          <a:solidFill>
                            <a:srgbClr val="1F2933"/>
                          </a:solidFill>
                        </a:rPr>
                        <a:t>₹13L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50">
                          <a:solidFill>
                            <a:srgbClr val="1F2933"/>
                          </a:solidFill>
                        </a:rPr>
                        <a:t>Reprice / procurement action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</a:tr>
            </a:tbl>
          </a:graphicData>
        </a:graphic>
      </p:graphicFrame>
      <p:sp>
        <p:nvSpPr>
          <p:cNvPr id="13" name="Rounded Rectangle 12"/>
          <p:cNvSpPr/>
          <p:nvPr/>
        </p:nvSpPr>
        <p:spPr>
          <a:xfrm>
            <a:off x="502920" y="4206240"/>
            <a:ext cx="11155680" cy="1143000"/>
          </a:xfrm>
          <a:prstGeom prst="roundRect">
            <a:avLst/>
          </a:prstGeom>
          <a:solidFill>
            <a:srgbClr val="EAF4EF"/>
          </a:solidFill>
          <a:ln>
            <a:solidFill>
              <a:srgbClr val="E2E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13232" y="4370832"/>
            <a:ext cx="13258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2F8A75"/>
                </a:solidFill>
                <a:latin typeface="Aptos"/>
              </a:rPr>
              <a:t>BOARD QUESTION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65960" y="4315968"/>
            <a:ext cx="928116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73B35"/>
                </a:solidFill>
                <a:latin typeface="Aptos"/>
              </a:rPr>
              <a:t>Which portion of the margin gap is structural versus temporary, and what action restores the target margin without damaging volume?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B35"/>
          </a:solidFill>
          <a:ln>
            <a:solidFill>
              <a:srgbClr val="173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46304"/>
            <a:ext cx="8778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Aptos"/>
              </a:rPr>
              <a:t>4. Cash &amp; Working Capital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38160" y="201168"/>
            <a:ext cx="35204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1">
                <a:solidFill>
                  <a:srgbClr val="FFFFFF"/>
                </a:solidFill>
                <a:latin typeface="Aptos"/>
              </a:rPr>
              <a:t>Profit is not cash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694944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59636B"/>
                </a:solidFill>
                <a:latin typeface="Aptos"/>
              </a:rPr>
              <a:t>ClearCFO | Financial data. CFO-level decisions. | Confidential — Management Use Only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492240"/>
            <a:ext cx="50292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 i="0">
                <a:solidFill>
                  <a:srgbClr val="59636B"/>
                </a:solidFill>
                <a:latin typeface="Aptos"/>
              </a:rPr>
              <a:t>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932688"/>
            <a:ext cx="2103120" cy="1024128"/>
          </a:xfrm>
          <a:prstGeom prst="roundRect">
            <a:avLst/>
          </a:prstGeom>
          <a:solidFill>
            <a:srgbClr val="F7F5F0"/>
          </a:solidFill>
          <a:ln>
            <a:solidFill>
              <a:srgbClr val="E2E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7512" y="1051560"/>
            <a:ext cx="1773936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59636B"/>
                </a:solidFill>
                <a:latin typeface="Aptos"/>
              </a:rPr>
              <a:t>DSO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7512" y="1298448"/>
            <a:ext cx="1773936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173B35"/>
                </a:solidFill>
                <a:latin typeface="Aptos"/>
              </a:rPr>
              <a:t>62 days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7512" y="1682495"/>
            <a:ext cx="1773936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2F8A75"/>
                </a:solidFill>
                <a:latin typeface="Aptos"/>
              </a:rPr>
              <a:t>+7 days vs target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39111" y="1051560"/>
            <a:ext cx="41148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50" b="1" i="0">
                <a:solidFill>
                  <a:srgbClr val="B8781A"/>
                </a:solidFill>
                <a:latin typeface="Aptos"/>
              </a:rPr>
              <a:t>WATCH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788920" y="932688"/>
            <a:ext cx="2103120" cy="1024128"/>
          </a:xfrm>
          <a:prstGeom prst="roundRect">
            <a:avLst/>
          </a:prstGeom>
          <a:solidFill>
            <a:srgbClr val="F7F5F0"/>
          </a:solidFill>
          <a:ln>
            <a:solidFill>
              <a:srgbClr val="E2E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953512" y="1051560"/>
            <a:ext cx="1773936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59636B"/>
                </a:solidFill>
                <a:latin typeface="Aptos"/>
              </a:rPr>
              <a:t>DIO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53512" y="1298448"/>
            <a:ext cx="1773936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173B35"/>
                </a:solidFill>
                <a:latin typeface="Aptos"/>
              </a:rPr>
              <a:t>58 days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53512" y="1682495"/>
            <a:ext cx="1773936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2F8A75"/>
                </a:solidFill>
                <a:latin typeface="Aptos"/>
              </a:rPr>
              <a:t>+6 days vs target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25112" y="1051560"/>
            <a:ext cx="41148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50" b="1" i="0">
                <a:solidFill>
                  <a:srgbClr val="B8781A"/>
                </a:solidFill>
                <a:latin typeface="Aptos"/>
              </a:rPr>
              <a:t>WATCH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074920" y="932688"/>
            <a:ext cx="2103120" cy="1024128"/>
          </a:xfrm>
          <a:prstGeom prst="roundRect">
            <a:avLst/>
          </a:prstGeom>
          <a:solidFill>
            <a:srgbClr val="F7F5F0"/>
          </a:solidFill>
          <a:ln>
            <a:solidFill>
              <a:srgbClr val="E2E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239512" y="1051560"/>
            <a:ext cx="1773936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59636B"/>
                </a:solidFill>
                <a:latin typeface="Aptos"/>
              </a:rPr>
              <a:t>DPO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239512" y="1298448"/>
            <a:ext cx="1773936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173B35"/>
                </a:solidFill>
                <a:latin typeface="Aptos"/>
              </a:rPr>
              <a:t>49 days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39512" y="1682495"/>
            <a:ext cx="1773936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AD3636"/>
                </a:solidFill>
                <a:latin typeface="Aptos"/>
              </a:rPr>
              <a:t>-2 days vs target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360920" y="932688"/>
            <a:ext cx="2103120" cy="1024128"/>
          </a:xfrm>
          <a:prstGeom prst="roundRect">
            <a:avLst/>
          </a:prstGeom>
          <a:solidFill>
            <a:srgbClr val="F7F5F0"/>
          </a:solidFill>
          <a:ln>
            <a:solidFill>
              <a:srgbClr val="E2E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525512" y="1051560"/>
            <a:ext cx="1773936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59636B"/>
                </a:solidFill>
                <a:latin typeface="Aptos"/>
              </a:rPr>
              <a:t>CASH CONVERSION CYCLE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525512" y="1298448"/>
            <a:ext cx="1773936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173B35"/>
                </a:solidFill>
                <a:latin typeface="Aptos"/>
              </a:rPr>
              <a:t>71 days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525512" y="1682495"/>
            <a:ext cx="1773936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2F8A75"/>
                </a:solidFill>
                <a:latin typeface="Aptos"/>
              </a:rPr>
              <a:t>+15 days vs target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7112" y="1051560"/>
            <a:ext cx="41148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50" b="1" i="0">
                <a:solidFill>
                  <a:srgbClr val="B8781A"/>
                </a:solidFill>
                <a:latin typeface="Aptos"/>
              </a:rPr>
              <a:t>WATCH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2920" y="2331720"/>
            <a:ext cx="6400800" cy="274320"/>
          </a:xfrm>
          <a:prstGeom prst="rect">
            <a:avLst/>
          </a:prstGeom>
          <a:solidFill>
            <a:srgbClr val="173B35"/>
          </a:solidFill>
          <a:ln>
            <a:solidFill>
              <a:srgbClr val="173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94360" y="2368296"/>
            <a:ext cx="62179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FFFFFF"/>
                </a:solidFill>
                <a:latin typeface="Aptos"/>
              </a:rPr>
              <a:t>AR AGING &amp; COLLECTION PRIORITY</a:t>
            </a:r>
          </a:p>
        </p:txBody>
      </p:sp>
      <p:graphicFrame>
        <p:nvGraphicFramePr>
          <p:cNvPr id="28" name="Table 27"/>
          <p:cNvGraphicFramePr>
            <a:graphicFrameLocks noGrp="1"/>
          </p:cNvGraphicFramePr>
          <p:nvPr/>
        </p:nvGraphicFramePr>
        <p:xfrm>
          <a:off x="502920" y="2670048"/>
          <a:ext cx="5943600" cy="2606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2103120"/>
                <a:gridCol w="1645920"/>
              </a:tblGrid>
              <a:tr h="434340">
                <a:tc>
                  <a:txBody>
                    <a:bodyPr/>
                    <a:lstStyle/>
                    <a:p>
                      <a:pPr algn="l"/>
                      <a:r>
                        <a:rPr b="1" sz="900">
                          <a:solidFill>
                            <a:srgbClr val="FFFFFF"/>
                          </a:solidFill>
                        </a:rPr>
                        <a:t>Bucket</a:t>
                      </a:r>
                    </a:p>
                  </a:txBody>
                  <a:tcPr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900">
                          <a:solidFill>
                            <a:srgbClr val="FFFFFF"/>
                          </a:solidFill>
                        </a:rPr>
                        <a:t>Outstanding</a:t>
                      </a:r>
                    </a:p>
                  </a:txBody>
                  <a:tcPr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900">
                          <a:solidFill>
                            <a:srgbClr val="FFFFFF"/>
                          </a:solidFill>
                        </a:rPr>
                        <a:t>Share</a:t>
                      </a:r>
                    </a:p>
                  </a:txBody>
                  <a:tcPr>
                    <a:solidFill>
                      <a:srgbClr val="2F8A75"/>
                    </a:solidFill>
                  </a:tcPr>
                </a:tc>
              </a:tr>
              <a:tr h="434340">
                <a:tc>
                  <a:txBody>
                    <a:bodyPr wrap="square"/>
                    <a:lstStyle/>
                    <a:p>
                      <a:r>
                        <a:rPr sz="900">
                          <a:solidFill>
                            <a:srgbClr val="1F2933"/>
                          </a:solidFill>
                        </a:rPr>
                        <a:t>Current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>
                          <a:solidFill>
                            <a:srgbClr val="1F2933"/>
                          </a:solidFill>
                        </a:rPr>
                        <a:t>₹41L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>
                          <a:solidFill>
                            <a:srgbClr val="1F2933"/>
                          </a:solidFill>
                        </a:rPr>
                        <a:t>32%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34340">
                <a:tc>
                  <a:txBody>
                    <a:bodyPr wrap="square"/>
                    <a:lstStyle/>
                    <a:p>
                      <a:r>
                        <a:rPr sz="900">
                          <a:solidFill>
                            <a:srgbClr val="1F2933"/>
                          </a:solidFill>
                        </a:rPr>
                        <a:t>1–30 overdue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>
                          <a:solidFill>
                            <a:srgbClr val="1F2933"/>
                          </a:solidFill>
                        </a:rPr>
                        <a:t>₹33L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>
                          <a:solidFill>
                            <a:srgbClr val="1F2933"/>
                          </a:solidFill>
                        </a:rPr>
                        <a:t>26%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</a:tr>
              <a:tr h="434340">
                <a:tc>
                  <a:txBody>
                    <a:bodyPr wrap="square"/>
                    <a:lstStyle/>
                    <a:p>
                      <a:r>
                        <a:rPr sz="900">
                          <a:solidFill>
                            <a:srgbClr val="1F2933"/>
                          </a:solidFill>
                        </a:rPr>
                        <a:t>31–60 overdue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>
                          <a:solidFill>
                            <a:srgbClr val="1F2933"/>
                          </a:solidFill>
                        </a:rPr>
                        <a:t>₹18L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>
                          <a:solidFill>
                            <a:srgbClr val="1F2933"/>
                          </a:solidFill>
                        </a:rPr>
                        <a:t>14%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34340">
                <a:tc>
                  <a:txBody>
                    <a:bodyPr wrap="square"/>
                    <a:lstStyle/>
                    <a:p>
                      <a:r>
                        <a:rPr sz="900">
                          <a:solidFill>
                            <a:srgbClr val="1F2933"/>
                          </a:solidFill>
                        </a:rPr>
                        <a:t>61–90 overdue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>
                          <a:solidFill>
                            <a:srgbClr val="1F2933"/>
                          </a:solidFill>
                        </a:rPr>
                        <a:t>₹18L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>
                          <a:solidFill>
                            <a:srgbClr val="1F2933"/>
                          </a:solidFill>
                        </a:rPr>
                        <a:t>14%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</a:tr>
              <a:tr h="434340">
                <a:tc>
                  <a:txBody>
                    <a:bodyPr wrap="square"/>
                    <a:lstStyle/>
                    <a:p>
                      <a:r>
                        <a:rPr sz="900">
                          <a:solidFill>
                            <a:srgbClr val="1F2933"/>
                          </a:solidFill>
                        </a:rPr>
                        <a:t>90+ overdue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>
                          <a:solidFill>
                            <a:srgbClr val="1F2933"/>
                          </a:solidFill>
                        </a:rPr>
                        <a:t>₹18L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900">
                          <a:solidFill>
                            <a:srgbClr val="1F2933"/>
                          </a:solidFill>
                        </a:rPr>
                        <a:t>14%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9" name="Rectangle 28"/>
          <p:cNvSpPr/>
          <p:nvPr/>
        </p:nvSpPr>
        <p:spPr>
          <a:xfrm>
            <a:off x="7223760" y="2331720"/>
            <a:ext cx="4434840" cy="274320"/>
          </a:xfrm>
          <a:prstGeom prst="rect">
            <a:avLst/>
          </a:prstGeom>
          <a:solidFill>
            <a:srgbClr val="173B35"/>
          </a:solidFill>
          <a:ln>
            <a:solidFill>
              <a:srgbClr val="173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7315200" y="2368296"/>
            <a:ext cx="4251959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FFFFFF"/>
                </a:solidFill>
                <a:latin typeface="Aptos"/>
              </a:rPr>
              <a:t>CASH RELEASE ACTIONS</a:t>
            </a:r>
          </a:p>
        </p:txBody>
      </p:sp>
      <p:graphicFrame>
        <p:nvGraphicFramePr>
          <p:cNvPr id="31" name="Table 30"/>
          <p:cNvGraphicFramePr>
            <a:graphicFrameLocks noGrp="1"/>
          </p:cNvGraphicFramePr>
          <p:nvPr/>
        </p:nvGraphicFramePr>
        <p:xfrm>
          <a:off x="7223760" y="2670048"/>
          <a:ext cx="4251960" cy="2606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560"/>
                <a:gridCol w="1234440"/>
                <a:gridCol w="822960"/>
              </a:tblGrid>
              <a:tr h="521208">
                <a:tc>
                  <a:txBody>
                    <a:bodyPr/>
                    <a:lstStyle/>
                    <a:p>
                      <a:pPr algn="l"/>
                      <a:r>
                        <a:rPr b="1" sz="840">
                          <a:solidFill>
                            <a:srgbClr val="FFFFFF"/>
                          </a:solidFill>
                        </a:rPr>
                        <a:t>Action</a:t>
                      </a:r>
                    </a:p>
                  </a:txBody>
                  <a:tcPr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840">
                          <a:solidFill>
                            <a:srgbClr val="FFFFFF"/>
                          </a:solidFill>
                        </a:rPr>
                        <a:t>Potential cash</a:t>
                      </a:r>
                    </a:p>
                  </a:txBody>
                  <a:tcPr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840">
                          <a:solidFill>
                            <a:srgbClr val="FFFFFF"/>
                          </a:solidFill>
                        </a:rPr>
                        <a:t>Timing</a:t>
                      </a:r>
                    </a:p>
                  </a:txBody>
                  <a:tcPr>
                    <a:solidFill>
                      <a:srgbClr val="2F8A75"/>
                    </a:solidFill>
                  </a:tcPr>
                </a:tc>
              </a:tr>
              <a:tr h="521208">
                <a:tc>
                  <a:txBody>
                    <a:bodyPr wrap="square"/>
                    <a:lstStyle/>
                    <a:p>
                      <a:r>
                        <a:rPr sz="840">
                          <a:solidFill>
                            <a:srgbClr val="1F2933"/>
                          </a:solidFill>
                        </a:rPr>
                        <a:t>Top 10 overdue invoices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40">
                          <a:solidFill>
                            <a:srgbClr val="1F2933"/>
                          </a:solidFill>
                        </a:rPr>
                        <a:t>₹24L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40">
                          <a:solidFill>
                            <a:srgbClr val="1F2933"/>
                          </a:solidFill>
                        </a:rPr>
                        <a:t>7 days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21208">
                <a:tc>
                  <a:txBody>
                    <a:bodyPr wrap="square"/>
                    <a:lstStyle/>
                    <a:p>
                      <a:r>
                        <a:rPr sz="840">
                          <a:solidFill>
                            <a:srgbClr val="1F2933"/>
                          </a:solidFill>
                        </a:rPr>
                        <a:t>Disputed invoices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40">
                          <a:solidFill>
                            <a:srgbClr val="1F2933"/>
                          </a:solidFill>
                        </a:rPr>
                        <a:t>₹11L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40">
                          <a:solidFill>
                            <a:srgbClr val="1F2933"/>
                          </a:solidFill>
                        </a:rPr>
                        <a:t>14 days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</a:tr>
              <a:tr h="521208">
                <a:tc>
                  <a:txBody>
                    <a:bodyPr wrap="square"/>
                    <a:lstStyle/>
                    <a:p>
                      <a:r>
                        <a:rPr sz="840">
                          <a:solidFill>
                            <a:srgbClr val="1F2933"/>
                          </a:solidFill>
                        </a:rPr>
                        <a:t>Slow-moving inventory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40">
                          <a:solidFill>
                            <a:srgbClr val="1F2933"/>
                          </a:solidFill>
                        </a:rPr>
                        <a:t>₹22L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40">
                          <a:solidFill>
                            <a:srgbClr val="1F2933"/>
                          </a:solidFill>
                        </a:rPr>
                        <a:t>30 days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21208">
                <a:tc>
                  <a:txBody>
                    <a:bodyPr wrap="square"/>
                    <a:lstStyle/>
                    <a:p>
                      <a:r>
                        <a:rPr sz="840">
                          <a:solidFill>
                            <a:srgbClr val="1F2933"/>
                          </a:solidFill>
                        </a:rPr>
                        <a:t>Supplier term reset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40">
                          <a:solidFill>
                            <a:srgbClr val="1F2933"/>
                          </a:solidFill>
                        </a:rPr>
                        <a:t>₹9L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40">
                          <a:solidFill>
                            <a:srgbClr val="1F2933"/>
                          </a:solidFill>
                        </a:rPr>
                        <a:t>30 days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B35"/>
          </a:solidFill>
          <a:ln>
            <a:solidFill>
              <a:srgbClr val="173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46304"/>
            <a:ext cx="8778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Aptos"/>
              </a:rPr>
              <a:t>5. 13-Week Liquidity Outlook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38160" y="201168"/>
            <a:ext cx="35204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1">
                <a:solidFill>
                  <a:srgbClr val="FFFFFF"/>
                </a:solidFill>
                <a:latin typeface="Aptos"/>
              </a:rPr>
              <a:t>Base case shown; review downside triggers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694944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59636B"/>
                </a:solidFill>
                <a:latin typeface="Aptos"/>
              </a:rPr>
              <a:t>ClearCFO | Financial data. CFO-level decisions. | Confidential — Management Use Only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492240"/>
            <a:ext cx="50292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 i="0">
                <a:solidFill>
                  <a:srgbClr val="59636B"/>
                </a:solidFill>
                <a:latin typeface="Aptos"/>
              </a:rPr>
              <a:t>6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502920" y="1097280"/>
          <a:ext cx="7498079" cy="43434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Rectangle 7"/>
          <p:cNvSpPr/>
          <p:nvPr/>
        </p:nvSpPr>
        <p:spPr>
          <a:xfrm>
            <a:off x="8275320" y="1097280"/>
            <a:ext cx="3383280" cy="274320"/>
          </a:xfrm>
          <a:prstGeom prst="rect">
            <a:avLst/>
          </a:prstGeom>
          <a:solidFill>
            <a:srgbClr val="173B35"/>
          </a:solidFill>
          <a:ln>
            <a:solidFill>
              <a:srgbClr val="173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366760" y="1133856"/>
            <a:ext cx="32004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FFFFFF"/>
                </a:solidFill>
                <a:latin typeface="Aptos"/>
              </a:rPr>
              <a:t>LIQUIDITY SIGNALS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75320" y="1463040"/>
            <a:ext cx="3383280" cy="566928"/>
          </a:xfrm>
          <a:prstGeom prst="roundRect">
            <a:avLst/>
          </a:prstGeom>
          <a:solidFill>
            <a:srgbClr val="F7F5F0"/>
          </a:solidFill>
          <a:ln>
            <a:solidFill>
              <a:srgbClr val="E2E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58200" y="1554480"/>
            <a:ext cx="182880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59636B"/>
                </a:solidFill>
                <a:latin typeface="Aptos"/>
              </a:rPr>
              <a:t>Lowest base cash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149840" y="1517904"/>
            <a:ext cx="132588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300" b="1" i="0">
                <a:solidFill>
                  <a:srgbClr val="173B35"/>
                </a:solidFill>
                <a:latin typeface="Aptos"/>
              </a:rPr>
              <a:t>₹475L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75320" y="2176272"/>
            <a:ext cx="3383280" cy="566928"/>
          </a:xfrm>
          <a:prstGeom prst="roundRect">
            <a:avLst/>
          </a:prstGeom>
          <a:solidFill>
            <a:srgbClr val="F7F5F0"/>
          </a:solidFill>
          <a:ln>
            <a:solidFill>
              <a:srgbClr val="E2E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58200" y="2267712"/>
            <a:ext cx="182880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59636B"/>
                </a:solidFill>
                <a:latin typeface="Aptos"/>
              </a:rPr>
              <a:t>Lowest downside cash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149840" y="2231136"/>
            <a:ext cx="132588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300" b="1" i="0">
                <a:solidFill>
                  <a:srgbClr val="173B35"/>
                </a:solidFill>
                <a:latin typeface="Aptos"/>
              </a:rPr>
              <a:t>₹50L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75320" y="2889504"/>
            <a:ext cx="3383280" cy="566928"/>
          </a:xfrm>
          <a:prstGeom prst="roundRect">
            <a:avLst/>
          </a:prstGeom>
          <a:solidFill>
            <a:srgbClr val="F7F5F0"/>
          </a:solidFill>
          <a:ln>
            <a:solidFill>
              <a:srgbClr val="E2E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458200" y="2980944"/>
            <a:ext cx="182880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59636B"/>
                </a:solidFill>
                <a:latin typeface="Aptos"/>
              </a:rPr>
              <a:t>First downside trigger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149840" y="2944368"/>
            <a:ext cx="132588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300" b="1" i="0">
                <a:solidFill>
                  <a:srgbClr val="173B35"/>
                </a:solidFill>
                <a:latin typeface="Aptos"/>
              </a:rPr>
              <a:t>Week 9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275320" y="3602736"/>
            <a:ext cx="3383280" cy="566928"/>
          </a:xfrm>
          <a:prstGeom prst="roundRect">
            <a:avLst/>
          </a:prstGeom>
          <a:solidFill>
            <a:srgbClr val="F7F5F0"/>
          </a:solidFill>
          <a:ln>
            <a:solidFill>
              <a:srgbClr val="E2E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458200" y="3694176"/>
            <a:ext cx="182880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59636B"/>
                </a:solidFill>
                <a:latin typeface="Aptos"/>
              </a:rPr>
              <a:t>Funding gap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149840" y="3657600"/>
            <a:ext cx="1325880" cy="246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300" b="1" i="0">
                <a:solidFill>
                  <a:srgbClr val="173B35"/>
                </a:solidFill>
                <a:latin typeface="Aptos"/>
              </a:rPr>
              <a:t>None in base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02752" y="4590288"/>
            <a:ext cx="3246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AD3636"/>
                </a:solidFill>
                <a:latin typeface="Aptos"/>
              </a:rPr>
              <a:t>Trigger: activate downside action plan if projected cash falls below ₹150L or collections slip &gt;2 weeks.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B35"/>
          </a:solidFill>
          <a:ln>
            <a:solidFill>
              <a:srgbClr val="173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46304"/>
            <a:ext cx="8778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Aptos"/>
              </a:rPr>
              <a:t>6. Forecast &amp; Scenario 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38160" y="201168"/>
            <a:ext cx="35204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1">
                <a:solidFill>
                  <a:srgbClr val="FFFFFF"/>
                </a:solidFill>
                <a:latin typeface="Aptos"/>
              </a:rPr>
              <a:t>Base · Upside · Downside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694944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59636B"/>
                </a:solidFill>
                <a:latin typeface="Aptos"/>
              </a:rPr>
              <a:t>ClearCFO | Financial data. CFO-level decisions. | Confidential — Management Use Only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492240"/>
            <a:ext cx="50292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 i="0">
                <a:solidFill>
                  <a:srgbClr val="59636B"/>
                </a:solidFill>
                <a:latin typeface="Aptos"/>
              </a:rPr>
              <a:t>7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143000"/>
            <a:ext cx="3246120" cy="2834640"/>
          </a:xfrm>
          <a:prstGeom prst="roundRect">
            <a:avLst/>
          </a:prstGeom>
          <a:solidFill>
            <a:srgbClr val="F7F5F0"/>
          </a:solidFill>
          <a:ln>
            <a:solidFill>
              <a:srgbClr val="AD36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" y="1335024"/>
            <a:ext cx="2880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AD3636"/>
                </a:solidFill>
                <a:latin typeface="Aptos"/>
              </a:rPr>
              <a:t>DOWNSIDE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4088" y="1874519"/>
            <a:ext cx="13258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59636B"/>
                </a:solidFill>
                <a:latin typeface="Aptos"/>
              </a:rPr>
              <a:t>Revenue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65960" y="1810512"/>
            <a:ext cx="1417320" cy="301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500" b="1" i="0">
                <a:solidFill>
                  <a:srgbClr val="173B35"/>
                </a:solidFill>
                <a:latin typeface="Aptos"/>
              </a:rPr>
              <a:t>₹1,150L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4088" y="2514600"/>
            <a:ext cx="13258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59636B"/>
                </a:solidFill>
                <a:latin typeface="Aptos"/>
              </a:rPr>
              <a:t>FCF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65960" y="2450592"/>
            <a:ext cx="1417320" cy="301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500" b="1" i="0">
                <a:solidFill>
                  <a:srgbClr val="173B35"/>
                </a:solidFill>
                <a:latin typeface="Aptos"/>
              </a:rPr>
              <a:t>(₹81L)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4088" y="3154680"/>
            <a:ext cx="13258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59636B"/>
                </a:solidFill>
                <a:latin typeface="Aptos"/>
              </a:rPr>
              <a:t>Headroom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65960" y="3090672"/>
            <a:ext cx="1417320" cy="301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500" b="1" i="0">
                <a:solidFill>
                  <a:srgbClr val="173B35"/>
                </a:solidFill>
                <a:latin typeface="Aptos"/>
              </a:rPr>
              <a:t>₹50L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069080" y="1143000"/>
            <a:ext cx="3246120" cy="2834640"/>
          </a:xfrm>
          <a:prstGeom prst="roundRect">
            <a:avLst/>
          </a:prstGeom>
          <a:solidFill>
            <a:srgbClr val="F7F5F0"/>
          </a:solidFill>
          <a:ln>
            <a:solidFill>
              <a:srgbClr val="2F8A7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251960" y="1335024"/>
            <a:ext cx="2880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2F8A75"/>
                </a:solidFill>
                <a:latin typeface="Aptos"/>
              </a:rPr>
              <a:t>BASE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70248" y="1874519"/>
            <a:ext cx="13258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59636B"/>
                </a:solidFill>
                <a:latin typeface="Aptos"/>
              </a:rPr>
              <a:t>Revenue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532120" y="1810512"/>
            <a:ext cx="1417320" cy="301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500" b="1" i="0">
                <a:solidFill>
                  <a:srgbClr val="173B35"/>
                </a:solidFill>
                <a:latin typeface="Aptos"/>
              </a:rPr>
              <a:t>₹1,462L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70248" y="2514600"/>
            <a:ext cx="13258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59636B"/>
                </a:solidFill>
                <a:latin typeface="Aptos"/>
              </a:rPr>
              <a:t>FCF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532120" y="2450592"/>
            <a:ext cx="1417320" cy="301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500" b="1" i="0">
                <a:solidFill>
                  <a:srgbClr val="173B35"/>
                </a:solidFill>
                <a:latin typeface="Aptos"/>
              </a:rPr>
              <a:t>₹205L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270248" y="3154680"/>
            <a:ext cx="13258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59636B"/>
                </a:solidFill>
                <a:latin typeface="Aptos"/>
              </a:rPr>
              <a:t>Headroom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532120" y="3090672"/>
            <a:ext cx="1417320" cy="301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500" b="1" i="0">
                <a:solidFill>
                  <a:srgbClr val="173B35"/>
                </a:solidFill>
                <a:latin typeface="Aptos"/>
              </a:rPr>
              <a:t>₹1,479L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635240" y="1143000"/>
            <a:ext cx="3246120" cy="2834640"/>
          </a:xfrm>
          <a:prstGeom prst="roundRect">
            <a:avLst/>
          </a:prstGeom>
          <a:solidFill>
            <a:srgbClr val="F7F5F0"/>
          </a:solidFill>
          <a:ln>
            <a:solidFill>
              <a:srgbClr val="267B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818119" y="1335024"/>
            <a:ext cx="288036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267B52"/>
                </a:solidFill>
                <a:latin typeface="Aptos"/>
              </a:rPr>
              <a:t>UPSIDE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36408" y="1874519"/>
            <a:ext cx="13258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59636B"/>
                </a:solidFill>
                <a:latin typeface="Aptos"/>
              </a:rPr>
              <a:t>Revenue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098280" y="1810512"/>
            <a:ext cx="1417320" cy="301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500" b="1" i="0">
                <a:solidFill>
                  <a:srgbClr val="173B35"/>
                </a:solidFill>
                <a:latin typeface="Aptos"/>
              </a:rPr>
              <a:t>₹1,596L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36408" y="2514600"/>
            <a:ext cx="13258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59636B"/>
                </a:solidFill>
                <a:latin typeface="Aptos"/>
              </a:rPr>
              <a:t>FCF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098280" y="2450592"/>
            <a:ext cx="1417320" cy="301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500" b="1" i="0">
                <a:solidFill>
                  <a:srgbClr val="173B35"/>
                </a:solidFill>
                <a:latin typeface="Aptos"/>
              </a:rPr>
              <a:t>₹206L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836408" y="3154680"/>
            <a:ext cx="132588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59636B"/>
                </a:solidFill>
                <a:latin typeface="Aptos"/>
              </a:rPr>
              <a:t>Headroom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098280" y="3090672"/>
            <a:ext cx="1417320" cy="301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500" b="1" i="0">
                <a:solidFill>
                  <a:srgbClr val="173B35"/>
                </a:solidFill>
                <a:latin typeface="Aptos"/>
              </a:rPr>
              <a:t>₹1,603L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02920" y="4389120"/>
            <a:ext cx="10378440" cy="932688"/>
          </a:xfrm>
          <a:prstGeom prst="roundRect">
            <a:avLst/>
          </a:prstGeom>
          <a:solidFill>
            <a:srgbClr val="EAF4EF"/>
          </a:solidFill>
          <a:ln>
            <a:solidFill>
              <a:srgbClr val="E2E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13232" y="4553712"/>
            <a:ext cx="141732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2F8A75"/>
                </a:solidFill>
                <a:latin typeface="Aptos"/>
              </a:rPr>
              <a:t>BOARD FOCUS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993392" y="4480560"/>
            <a:ext cx="8549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73B35"/>
                </a:solidFill>
                <a:latin typeface="Aptos"/>
              </a:rPr>
              <a:t>Agree which operational triggers move the business from base actions to downside interventions—before liquidity becomes constrained.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B35"/>
          </a:solidFill>
          <a:ln>
            <a:solidFill>
              <a:srgbClr val="173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46304"/>
            <a:ext cx="8778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Aptos"/>
              </a:rPr>
              <a:t>7. Strategic &amp; Commercial Priorities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38160" y="201168"/>
            <a:ext cx="35204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1">
                <a:solidFill>
                  <a:srgbClr val="FFFFFF"/>
                </a:solidFill>
                <a:latin typeface="Aptos"/>
              </a:rPr>
              <a:t>Link financial outcomes to execution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694944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59636B"/>
                </a:solidFill>
                <a:latin typeface="Aptos"/>
              </a:rPr>
              <a:t>ClearCFO | Financial data. CFO-level decisions. | Confidential — Management Use Only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492240"/>
            <a:ext cx="50292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 i="0">
                <a:solidFill>
                  <a:srgbClr val="59636B"/>
                </a:solidFill>
                <a:latin typeface="Aptos"/>
              </a:rPr>
              <a:t>8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02920" y="1143000"/>
          <a:ext cx="10698479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5960"/>
                <a:gridCol w="2423160"/>
                <a:gridCol w="2057400"/>
                <a:gridCol w="2377440"/>
                <a:gridCol w="1874519"/>
              </a:tblGrid>
              <a:tr h="804672">
                <a:tc>
                  <a:txBody>
                    <a:bodyPr/>
                    <a:lstStyle/>
                    <a:p>
                      <a:pPr algn="l"/>
                      <a:r>
                        <a:rPr b="1" sz="850">
                          <a:solidFill>
                            <a:srgbClr val="FFFFFF"/>
                          </a:solidFill>
                        </a:rPr>
                        <a:t>Priority</a:t>
                      </a:r>
                    </a:p>
                  </a:txBody>
                  <a:tcPr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850">
                          <a:solidFill>
                            <a:srgbClr val="FFFFFF"/>
                          </a:solidFill>
                        </a:rPr>
                        <a:t>Current signal</a:t>
                      </a:r>
                    </a:p>
                  </a:txBody>
                  <a:tcPr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850">
                          <a:solidFill>
                            <a:srgbClr val="FFFFFF"/>
                          </a:solidFill>
                        </a:rPr>
                        <a:t>12-month objective</a:t>
                      </a:r>
                    </a:p>
                  </a:txBody>
                  <a:tcPr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850">
                          <a:solidFill>
                            <a:srgbClr val="FFFFFF"/>
                          </a:solidFill>
                        </a:rPr>
                        <a:t>Next milestone</a:t>
                      </a:r>
                    </a:p>
                  </a:txBody>
                  <a:tcPr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850">
                          <a:solidFill>
                            <a:srgbClr val="FFFFFF"/>
                          </a:solidFill>
                        </a:rPr>
                        <a:t>Owner</a:t>
                      </a:r>
                    </a:p>
                  </a:txBody>
                  <a:tcPr>
                    <a:solidFill>
                      <a:srgbClr val="2F8A75"/>
                    </a:solidFill>
                  </a:tcPr>
                </a:tc>
              </a:tr>
              <a:tr h="804672">
                <a:tc>
                  <a:txBody>
                    <a:bodyPr wrap="square"/>
                    <a:lstStyle/>
                    <a:p>
                      <a:r>
                        <a:rPr sz="850">
                          <a:solidFill>
                            <a:srgbClr val="1F2933"/>
                          </a:solidFill>
                        </a:rPr>
                        <a:t>Pricing discipline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50">
                          <a:solidFill>
                            <a:srgbClr val="1F2933"/>
                          </a:solidFill>
                        </a:rPr>
                        <a:t>Discount leakage in 3 accounts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50">
                          <a:solidFill>
                            <a:srgbClr val="1F2933"/>
                          </a:solidFill>
                        </a:rPr>
                        <a:t>+120 bps GM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50">
                          <a:solidFill>
                            <a:srgbClr val="1F2933"/>
                          </a:solidFill>
                        </a:rPr>
                        <a:t>New approval matrix live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50">
                          <a:solidFill>
                            <a:srgbClr val="1F2933"/>
                          </a:solidFill>
                        </a:rPr>
                        <a:t>Commercial CFO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804672">
                <a:tc>
                  <a:txBody>
                    <a:bodyPr wrap="square"/>
                    <a:lstStyle/>
                    <a:p>
                      <a:r>
                        <a:rPr sz="850">
                          <a:solidFill>
                            <a:srgbClr val="1F2933"/>
                          </a:solidFill>
                        </a:rPr>
                        <a:t>Customer mix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50">
                          <a:solidFill>
                            <a:srgbClr val="1F2933"/>
                          </a:solidFill>
                        </a:rPr>
                        <a:t>Top 5 = 64.5% revenue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50">
                          <a:solidFill>
                            <a:srgbClr val="1F2933"/>
                          </a:solidFill>
                        </a:rPr>
                        <a:t>&lt;55% concentration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50">
                          <a:solidFill>
                            <a:srgbClr val="1F2933"/>
                          </a:solidFill>
                        </a:rPr>
                        <a:t>2 new enterprise wins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50">
                          <a:solidFill>
                            <a:srgbClr val="1F2933"/>
                          </a:solidFill>
                        </a:rPr>
                        <a:t>Sales Head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</a:tr>
              <a:tr h="804672">
                <a:tc>
                  <a:txBody>
                    <a:bodyPr wrap="square"/>
                    <a:lstStyle/>
                    <a:p>
                      <a:r>
                        <a:rPr sz="850">
                          <a:solidFill>
                            <a:srgbClr val="1F2933"/>
                          </a:solidFill>
                        </a:rPr>
                        <a:t>Cash conversion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50">
                          <a:solidFill>
                            <a:srgbClr val="1F2933"/>
                          </a:solidFill>
                        </a:rPr>
                        <a:t>CCC 71 days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50">
                          <a:solidFill>
                            <a:srgbClr val="1F2933"/>
                          </a:solidFill>
                        </a:rPr>
                        <a:t>&lt;55 days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50">
                          <a:solidFill>
                            <a:srgbClr val="1F2933"/>
                          </a:solidFill>
                        </a:rPr>
                        <a:t>Top overdue plan closed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50">
                          <a:solidFill>
                            <a:srgbClr val="1F2933"/>
                          </a:solidFill>
                        </a:rPr>
                        <a:t>CFO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804672">
                <a:tc>
                  <a:txBody>
                    <a:bodyPr wrap="square"/>
                    <a:lstStyle/>
                    <a:p>
                      <a:r>
                        <a:rPr sz="850">
                          <a:solidFill>
                            <a:srgbClr val="1F2933"/>
                          </a:solidFill>
                        </a:rPr>
                        <a:t>Productivity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50">
                          <a:solidFill>
                            <a:srgbClr val="1F2933"/>
                          </a:solidFill>
                        </a:rPr>
                        <a:t>Opex grew 9%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50">
                          <a:solidFill>
                            <a:srgbClr val="1F2933"/>
                          </a:solidFill>
                        </a:rPr>
                        <a:t>Opex growth &lt; revenue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50">
                          <a:solidFill>
                            <a:srgbClr val="1F2933"/>
                          </a:solidFill>
                        </a:rPr>
                        <a:t>Cost-centre reset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50">
                          <a:solidFill>
                            <a:srgbClr val="1F2933"/>
                          </a:solidFill>
                        </a:rPr>
                        <a:t>COO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502920" y="5440680"/>
            <a:ext cx="11155680" cy="566928"/>
          </a:xfrm>
          <a:prstGeom prst="roundRect">
            <a:avLst/>
          </a:prstGeom>
          <a:solidFill>
            <a:srgbClr val="F7F5F0"/>
          </a:solidFill>
          <a:ln>
            <a:solidFill>
              <a:srgbClr val="E2E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5577840"/>
            <a:ext cx="10744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1" i="0">
                <a:solidFill>
                  <a:srgbClr val="173B35"/>
                </a:solidFill>
                <a:latin typeface="Aptos"/>
              </a:rPr>
              <a:t>Board reporting should show whether these priorities are changing financial outcomes—not just whether activities were completed.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B35"/>
          </a:solidFill>
          <a:ln>
            <a:solidFill>
              <a:srgbClr val="173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46304"/>
            <a:ext cx="8778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Aptos"/>
              </a:rPr>
              <a:t>8. Risk &amp; Control Dashboard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38160" y="201168"/>
            <a:ext cx="35204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1">
                <a:solidFill>
                  <a:srgbClr val="FFFFFF"/>
                </a:solidFill>
                <a:latin typeface="Aptos"/>
              </a:rPr>
              <a:t>Material risks only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694944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59636B"/>
                </a:solidFill>
                <a:latin typeface="Aptos"/>
              </a:rPr>
              <a:t>ClearCFO | Financial data. CFO-level decisions. | Confidential — Management Use Only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492240"/>
            <a:ext cx="50292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 i="0">
                <a:solidFill>
                  <a:srgbClr val="59636B"/>
                </a:solidFill>
                <a:latin typeface="Aptos"/>
              </a:rPr>
              <a:t>9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02920" y="1143000"/>
          <a:ext cx="1097280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1097280"/>
                <a:gridCol w="1097280"/>
                <a:gridCol w="2423160"/>
                <a:gridCol w="2880360"/>
                <a:gridCol w="1417320"/>
              </a:tblGrid>
              <a:tr h="716280">
                <a:tc>
                  <a:txBody>
                    <a:bodyPr/>
                    <a:lstStyle/>
                    <a:p>
                      <a:pPr algn="l"/>
                      <a:r>
                        <a:rPr b="1" sz="819">
                          <a:solidFill>
                            <a:srgbClr val="FFFFFF"/>
                          </a:solidFill>
                        </a:rPr>
                        <a:t>Risk</a:t>
                      </a:r>
                    </a:p>
                  </a:txBody>
                  <a:tcPr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819">
                          <a:solidFill>
                            <a:srgbClr val="FFFFFF"/>
                          </a:solidFill>
                        </a:rPr>
                        <a:t>Likelihood</a:t>
                      </a:r>
                    </a:p>
                  </a:txBody>
                  <a:tcPr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819">
                          <a:solidFill>
                            <a:srgbClr val="FFFFFF"/>
                          </a:solidFill>
                        </a:rPr>
                        <a:t>Impact</a:t>
                      </a:r>
                    </a:p>
                  </a:txBody>
                  <a:tcPr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819">
                          <a:solidFill>
                            <a:srgbClr val="FFFFFF"/>
                          </a:solidFill>
                        </a:rPr>
                        <a:t>Exposure / evidence</a:t>
                      </a:r>
                    </a:p>
                  </a:txBody>
                  <a:tcPr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819">
                          <a:solidFill>
                            <a:srgbClr val="FFFFFF"/>
                          </a:solidFill>
                        </a:rPr>
                        <a:t>Mitigation</a:t>
                      </a:r>
                    </a:p>
                  </a:txBody>
                  <a:tcPr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819">
                          <a:solidFill>
                            <a:srgbClr val="FFFFFF"/>
                          </a:solidFill>
                        </a:rPr>
                        <a:t>Owner</a:t>
                      </a:r>
                    </a:p>
                  </a:txBody>
                  <a:tcPr>
                    <a:solidFill>
                      <a:srgbClr val="2F8A75"/>
                    </a:solidFill>
                  </a:tcPr>
                </a:tc>
              </a:tr>
              <a:tr h="716280"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Customer concentration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High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High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Top 5 = 64.5% of revenue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Account retention + diversification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CEO / Sales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16280"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Collections delay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High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High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₹36L &gt;60 days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Named-owner collection plan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CFO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</a:tr>
              <a:tr h="716280"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Margin pressure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Medium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High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GM -90 bps vs plan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Pricing + procurement bridge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Commercial CFO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716280"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Liquidity downside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Low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High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Downside headroom ₹50L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Trigger-based contingency plan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CFO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</a:tr>
              <a:tr h="716280"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Supplier dependency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Medium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Medium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Top 5 vendors = 59%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Dual-source critical inputs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COO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66928" y="5623560"/>
            <a:ext cx="109728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1">
                <a:solidFill>
                  <a:srgbClr val="59636B"/>
                </a:solidFill>
                <a:latin typeface="Aptos"/>
              </a:rPr>
              <a:t>Control principle: distinguish verified facts from hypotheses; unresolved drivers remain explicitly labelled until evidence is obtained.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B35"/>
          </a:solidFill>
          <a:ln>
            <a:solidFill>
              <a:srgbClr val="173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46304"/>
            <a:ext cx="8778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Aptos"/>
              </a:rPr>
              <a:t>9. Capital Allocation, Debt &amp; Covenants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38160" y="201168"/>
            <a:ext cx="35204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1">
                <a:solidFill>
                  <a:srgbClr val="FFFFFF"/>
                </a:solidFill>
                <a:latin typeface="Aptos"/>
              </a:rPr>
              <a:t>Use cash where returns and resilience justify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694944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59636B"/>
                </a:solidFill>
                <a:latin typeface="Aptos"/>
              </a:rPr>
              <a:t>ClearCFO | Financial data. CFO-level decisions. | Confidential — Management Use Only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492240"/>
            <a:ext cx="50292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 i="0">
                <a:solidFill>
                  <a:srgbClr val="59636B"/>
                </a:solidFill>
                <a:latin typeface="Aptos"/>
              </a:rPr>
              <a:t>10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960120"/>
            <a:ext cx="2468880" cy="1024128"/>
          </a:xfrm>
          <a:prstGeom prst="roundRect">
            <a:avLst/>
          </a:prstGeom>
          <a:solidFill>
            <a:srgbClr val="F7F5F0"/>
          </a:solidFill>
          <a:ln>
            <a:solidFill>
              <a:srgbClr val="E2E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7512" y="1078992"/>
            <a:ext cx="2139696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59636B"/>
                </a:solidFill>
                <a:latin typeface="Aptos"/>
              </a:rPr>
              <a:t>NET DEBT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7512" y="1325880"/>
            <a:ext cx="2139696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173B35"/>
                </a:solidFill>
                <a:latin typeface="Aptos"/>
              </a:rPr>
              <a:t>₹771L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7512" y="1709928"/>
            <a:ext cx="2139696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2F8A75"/>
                </a:solidFill>
                <a:latin typeface="Aptos"/>
              </a:rPr>
              <a:t>2.14x net debt / EBITDA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154680" y="960120"/>
            <a:ext cx="2468880" cy="1024128"/>
          </a:xfrm>
          <a:prstGeom prst="roundRect">
            <a:avLst/>
          </a:prstGeom>
          <a:solidFill>
            <a:srgbClr val="F7F5F0"/>
          </a:solidFill>
          <a:ln>
            <a:solidFill>
              <a:srgbClr val="E2E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319272" y="1078992"/>
            <a:ext cx="2139696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59636B"/>
                </a:solidFill>
                <a:latin typeface="Aptos"/>
              </a:rPr>
              <a:t>FACILITY HEADROOM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19272" y="1325880"/>
            <a:ext cx="2139696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173B35"/>
                </a:solidFill>
                <a:latin typeface="Aptos"/>
              </a:rPr>
              <a:t>₹579L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19272" y="1709928"/>
            <a:ext cx="2139696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2F8A75"/>
                </a:solidFill>
                <a:latin typeface="Aptos"/>
              </a:rPr>
              <a:t>No current limit breach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806440" y="960120"/>
            <a:ext cx="2468880" cy="1024128"/>
          </a:xfrm>
          <a:prstGeom prst="roundRect">
            <a:avLst/>
          </a:prstGeom>
          <a:solidFill>
            <a:srgbClr val="F7F5F0"/>
          </a:solidFill>
          <a:ln>
            <a:solidFill>
              <a:srgbClr val="E2E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971031" y="1078992"/>
            <a:ext cx="2139696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59636B"/>
                </a:solidFill>
                <a:latin typeface="Aptos"/>
              </a:rPr>
              <a:t>WEIGHTED RATE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71031" y="1325880"/>
            <a:ext cx="2139696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173B35"/>
                </a:solidFill>
                <a:latin typeface="Aptos"/>
              </a:rPr>
              <a:t>9.6%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71031" y="1709928"/>
            <a:ext cx="2139696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2F8A75"/>
                </a:solidFill>
                <a:latin typeface="Aptos"/>
              </a:rPr>
              <a:t>Cost of debt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458200" y="960120"/>
            <a:ext cx="2468880" cy="1024128"/>
          </a:xfrm>
          <a:prstGeom prst="roundRect">
            <a:avLst/>
          </a:prstGeom>
          <a:solidFill>
            <a:srgbClr val="F7F5F0"/>
          </a:solidFill>
          <a:ln>
            <a:solidFill>
              <a:srgbClr val="E2E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22792" y="1078992"/>
            <a:ext cx="2139696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59636B"/>
                </a:solidFill>
                <a:latin typeface="Aptos"/>
              </a:rPr>
              <a:t>CAPEX PIPELINE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22792" y="1325880"/>
            <a:ext cx="2139696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173B35"/>
                </a:solidFill>
                <a:latin typeface="Aptos"/>
              </a:rPr>
              <a:t>₹120L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22792" y="1709928"/>
            <a:ext cx="2139696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2F8A75"/>
                </a:solidFill>
                <a:latin typeface="Aptos"/>
              </a:rPr>
              <a:t>Board approval required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360152" y="1078992"/>
            <a:ext cx="41148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50" b="1" i="0">
                <a:solidFill>
                  <a:srgbClr val="B8781A"/>
                </a:solidFill>
                <a:latin typeface="Aptos"/>
              </a:rPr>
              <a:t>DECIDE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02920" y="2331720"/>
            <a:ext cx="5303520" cy="274320"/>
          </a:xfrm>
          <a:prstGeom prst="rect">
            <a:avLst/>
          </a:prstGeom>
          <a:solidFill>
            <a:srgbClr val="173B35"/>
          </a:solidFill>
          <a:ln>
            <a:solidFill>
              <a:srgbClr val="173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94360" y="2368296"/>
            <a:ext cx="512064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FFFFFF"/>
                </a:solidFill>
                <a:latin typeface="Aptos"/>
              </a:rPr>
              <a:t>COVENANT SUMMARY</a:t>
            </a:r>
          </a:p>
        </p:txBody>
      </p:sp>
      <p:graphicFrame>
        <p:nvGraphicFramePr>
          <p:cNvPr id="26" name="Table 25"/>
          <p:cNvGraphicFramePr>
            <a:graphicFrameLocks noGrp="1"/>
          </p:cNvGraphicFramePr>
          <p:nvPr/>
        </p:nvGraphicFramePr>
        <p:xfrm>
          <a:off x="502920" y="2679192"/>
          <a:ext cx="502920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1005840"/>
                <a:gridCol w="1051560"/>
                <a:gridCol w="914400"/>
              </a:tblGrid>
              <a:tr h="512064">
                <a:tc>
                  <a:txBody>
                    <a:bodyPr/>
                    <a:lstStyle/>
                    <a:p>
                      <a:pPr algn="l"/>
                      <a:r>
                        <a:rPr b="1" sz="850">
                          <a:solidFill>
                            <a:srgbClr val="FFFFFF"/>
                          </a:solidFill>
                        </a:rPr>
                        <a:t>Covenant</a:t>
                      </a:r>
                    </a:p>
                  </a:txBody>
                  <a:tcPr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850">
                          <a:solidFill>
                            <a:srgbClr val="FFFFFF"/>
                          </a:solidFill>
                        </a:rPr>
                        <a:t>Current</a:t>
                      </a:r>
                    </a:p>
                  </a:txBody>
                  <a:tcPr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850">
                          <a:solidFill>
                            <a:srgbClr val="FFFFFF"/>
                          </a:solidFill>
                        </a:rPr>
                        <a:t>Limit</a:t>
                      </a:r>
                    </a:p>
                  </a:txBody>
                  <a:tcPr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850">
                          <a:solidFill>
                            <a:srgbClr val="FFFFFF"/>
                          </a:solidFill>
                        </a:rPr>
                        <a:t>Status</a:t>
                      </a:r>
                    </a:p>
                  </a:txBody>
                  <a:tcPr>
                    <a:solidFill>
                      <a:srgbClr val="2F8A75"/>
                    </a:solidFill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r>
                        <a:rPr sz="850">
                          <a:solidFill>
                            <a:srgbClr val="1F2933"/>
                          </a:solidFill>
                        </a:rPr>
                        <a:t>Net Debt / EBITDA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50">
                          <a:solidFill>
                            <a:srgbClr val="1F2933"/>
                          </a:solidFill>
                        </a:rPr>
                        <a:t>2.14x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50">
                          <a:solidFill>
                            <a:srgbClr val="1F2933"/>
                          </a:solidFill>
                        </a:rPr>
                        <a:t>≤3.0x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50">
                          <a:solidFill>
                            <a:srgbClr val="1F2933"/>
                          </a:solidFill>
                        </a:rPr>
                        <a:t>PASS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r>
                        <a:rPr sz="850">
                          <a:solidFill>
                            <a:srgbClr val="1F2933"/>
                          </a:solidFill>
                        </a:rPr>
                        <a:t>Interest Cover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50">
                          <a:solidFill>
                            <a:srgbClr val="1F2933"/>
                          </a:solidFill>
                        </a:rPr>
                        <a:t>3.91x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50">
                          <a:solidFill>
                            <a:srgbClr val="1F2933"/>
                          </a:solidFill>
                        </a:rPr>
                        <a:t>≥2.5x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50">
                          <a:solidFill>
                            <a:srgbClr val="1F2933"/>
                          </a:solidFill>
                        </a:rPr>
                        <a:t>PASS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r>
                        <a:rPr sz="850">
                          <a:solidFill>
                            <a:srgbClr val="1F2933"/>
                          </a:solidFill>
                        </a:rPr>
                        <a:t>DSCR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50">
                          <a:solidFill>
                            <a:srgbClr val="1F2933"/>
                          </a:solidFill>
                        </a:rPr>
                        <a:t>1.43x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50">
                          <a:solidFill>
                            <a:srgbClr val="1F2933"/>
                          </a:solidFill>
                        </a:rPr>
                        <a:t>≥1.25x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50">
                          <a:solidFill>
                            <a:srgbClr val="1F2933"/>
                          </a:solidFill>
                        </a:rPr>
                        <a:t>PASS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 wrap="square"/>
                    <a:lstStyle/>
                    <a:p>
                      <a:r>
                        <a:rPr sz="850">
                          <a:solidFill>
                            <a:srgbClr val="1F2933"/>
                          </a:solidFill>
                        </a:rPr>
                        <a:t>Min Net Worth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50">
                          <a:solidFill>
                            <a:srgbClr val="1F2933"/>
                          </a:solidFill>
                        </a:rPr>
                        <a:t>₹620L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50">
                          <a:solidFill>
                            <a:srgbClr val="1F2933"/>
                          </a:solidFill>
                        </a:rPr>
                        <a:t>≥₹500L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50">
                          <a:solidFill>
                            <a:srgbClr val="1F2933"/>
                          </a:solidFill>
                        </a:rPr>
                        <a:t>PASS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</a:tr>
            </a:tbl>
          </a:graphicData>
        </a:graphic>
      </p:graphicFrame>
      <p:sp>
        <p:nvSpPr>
          <p:cNvPr id="27" name="Rectangle 26"/>
          <p:cNvSpPr/>
          <p:nvPr/>
        </p:nvSpPr>
        <p:spPr>
          <a:xfrm>
            <a:off x="6126480" y="2331720"/>
            <a:ext cx="5532120" cy="274320"/>
          </a:xfrm>
          <a:prstGeom prst="rect">
            <a:avLst/>
          </a:prstGeom>
          <a:solidFill>
            <a:srgbClr val="173B35"/>
          </a:solidFill>
          <a:ln>
            <a:solidFill>
              <a:srgbClr val="173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217920" y="2368296"/>
            <a:ext cx="534924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FFFFFF"/>
                </a:solidFill>
                <a:latin typeface="Aptos"/>
              </a:rPr>
              <a:t>CAPITAL ALLOCATION QUESTIONS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126480" y="2679192"/>
            <a:ext cx="5532120" cy="493776"/>
          </a:xfrm>
          <a:prstGeom prst="roundRect">
            <a:avLst/>
          </a:prstGeom>
          <a:solidFill>
            <a:srgbClr val="F7F5F0"/>
          </a:solidFill>
          <a:ln>
            <a:solidFill>
              <a:srgbClr val="E2E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309360" y="2798064"/>
            <a:ext cx="237744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2F8A75"/>
                </a:solidFill>
                <a:latin typeface="Aptos"/>
              </a:rPr>
              <a:t>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620256" y="2743200"/>
            <a:ext cx="47548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69" b="0" i="0">
                <a:solidFill>
                  <a:srgbClr val="1F2933"/>
                </a:solidFill>
                <a:latin typeface="Aptos"/>
              </a:rPr>
              <a:t>Does proposed capex clear the hurdle rate under downside assumptions?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126480" y="3291840"/>
            <a:ext cx="5532120" cy="493776"/>
          </a:xfrm>
          <a:prstGeom prst="roundRect">
            <a:avLst/>
          </a:prstGeom>
          <a:solidFill>
            <a:srgbClr val="F7F5F0"/>
          </a:solidFill>
          <a:ln>
            <a:solidFill>
              <a:srgbClr val="E2E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309360" y="3410712"/>
            <a:ext cx="237744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2F8A75"/>
                </a:solidFill>
                <a:latin typeface="Aptos"/>
              </a:rPr>
              <a:t>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20256" y="3355848"/>
            <a:ext cx="47548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69" b="0" i="0">
                <a:solidFill>
                  <a:srgbClr val="1F2933"/>
                </a:solidFill>
                <a:latin typeface="Aptos"/>
              </a:rPr>
              <a:t>Could working-capital release fund part of the investment?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126480" y="3904488"/>
            <a:ext cx="5532120" cy="493776"/>
          </a:xfrm>
          <a:prstGeom prst="roundRect">
            <a:avLst/>
          </a:prstGeom>
          <a:solidFill>
            <a:srgbClr val="F7F5F0"/>
          </a:solidFill>
          <a:ln>
            <a:solidFill>
              <a:srgbClr val="E2E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309360" y="4023360"/>
            <a:ext cx="237744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2F8A75"/>
                </a:solidFill>
                <a:latin typeface="Aptos"/>
              </a:rPr>
              <a:t>3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620256" y="3968496"/>
            <a:ext cx="47548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69" b="0" i="0">
                <a:solidFill>
                  <a:srgbClr val="1F2933"/>
                </a:solidFill>
                <a:latin typeface="Aptos"/>
              </a:rPr>
              <a:t>What headroom remains after capex and scheduled debt service?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126480" y="4517136"/>
            <a:ext cx="5532120" cy="493776"/>
          </a:xfrm>
          <a:prstGeom prst="roundRect">
            <a:avLst/>
          </a:prstGeom>
          <a:solidFill>
            <a:srgbClr val="F7F5F0"/>
          </a:solidFill>
          <a:ln>
            <a:solidFill>
              <a:srgbClr val="E2E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309360" y="4636008"/>
            <a:ext cx="237744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2F8A75"/>
                </a:solidFill>
                <a:latin typeface="Aptos"/>
              </a:rPr>
              <a:t>4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620256" y="4581144"/>
            <a:ext cx="47548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69" b="0" i="0">
                <a:solidFill>
                  <a:srgbClr val="1F2933"/>
                </a:solidFill>
                <a:latin typeface="Aptos"/>
              </a:rPr>
              <a:t>Which investments have measurable benefits and post-investment review?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B35"/>
          </a:solidFill>
          <a:ln>
            <a:solidFill>
              <a:srgbClr val="173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46304"/>
            <a:ext cx="8778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Aptos"/>
              </a:rPr>
              <a:t>10. Decisions Required from the Board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38160" y="201168"/>
            <a:ext cx="35204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1">
                <a:solidFill>
                  <a:srgbClr val="FFFFFF"/>
                </a:solidFill>
                <a:latin typeface="Aptos"/>
              </a:rPr>
              <a:t>Keep requests explicit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694944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59636B"/>
                </a:solidFill>
                <a:latin typeface="Aptos"/>
              </a:rPr>
              <a:t>ClearCFO | Financial data. CFO-level decisions. | Confidential — Management Use Only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492240"/>
            <a:ext cx="50292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 i="0">
                <a:solidFill>
                  <a:srgbClr val="59636B"/>
                </a:solidFill>
                <a:latin typeface="Aptos"/>
              </a:rPr>
              <a:t>11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02920" y="1143000"/>
          <a:ext cx="10561320" cy="434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0280"/>
                <a:gridCol w="3657600"/>
                <a:gridCol w="3154680"/>
                <a:gridCol w="1508760"/>
              </a:tblGrid>
              <a:tr h="868680">
                <a:tc>
                  <a:txBody>
                    <a:bodyPr/>
                    <a:lstStyle/>
                    <a:p>
                      <a:pPr algn="l"/>
                      <a:r>
                        <a:rPr b="1" sz="869">
                          <a:solidFill>
                            <a:srgbClr val="FFFFFF"/>
                          </a:solidFill>
                        </a:rPr>
                        <a:t>Decision</a:t>
                      </a:r>
                    </a:p>
                  </a:txBody>
                  <a:tcPr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869">
                          <a:solidFill>
                            <a:srgbClr val="FFFFFF"/>
                          </a:solidFill>
                        </a:rPr>
                        <a:t>Management recommendation</a:t>
                      </a:r>
                    </a:p>
                  </a:txBody>
                  <a:tcPr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869">
                          <a:solidFill>
                            <a:srgbClr val="FFFFFF"/>
                          </a:solidFill>
                        </a:rPr>
                        <a:t>Financial implication</a:t>
                      </a:r>
                    </a:p>
                  </a:txBody>
                  <a:tcPr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869">
                          <a:solidFill>
                            <a:srgbClr val="FFFFFF"/>
                          </a:solidFill>
                        </a:rPr>
                        <a:t>Decision by</a:t>
                      </a:r>
                    </a:p>
                  </a:txBody>
                  <a:tcPr>
                    <a:solidFill>
                      <a:srgbClr val="2F8A75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r>
                        <a:rPr sz="869">
                          <a:solidFill>
                            <a:srgbClr val="1F2933"/>
                          </a:solidFill>
                        </a:rPr>
                        <a:t>Approve equipment capex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69">
                          <a:solidFill>
                            <a:srgbClr val="1F2933"/>
                          </a:solidFill>
                        </a:rPr>
                        <a:t>Approve subject to downside NPV remaining positive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69">
                          <a:solidFill>
                            <a:srgbClr val="1F2933"/>
                          </a:solidFill>
                        </a:rPr>
                        <a:t>₹120L cash commitment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69">
                          <a:solidFill>
                            <a:srgbClr val="1F2933"/>
                          </a:solidFill>
                        </a:rPr>
                        <a:t>15-Oct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r>
                        <a:rPr sz="869">
                          <a:solidFill>
                            <a:srgbClr val="1F2933"/>
                          </a:solidFill>
                        </a:rPr>
                        <a:t>Collections escalation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69">
                          <a:solidFill>
                            <a:srgbClr val="1F2933"/>
                          </a:solidFill>
                        </a:rPr>
                        <a:t>Approve executive escalation for top 3 overdue accounts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69">
                          <a:solidFill>
                            <a:srgbClr val="1F2933"/>
                          </a:solidFill>
                        </a:rPr>
                        <a:t>₹24L potential release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69">
                          <a:solidFill>
                            <a:srgbClr val="1F2933"/>
                          </a:solidFill>
                        </a:rPr>
                        <a:t>Immediate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r>
                        <a:rPr sz="869">
                          <a:solidFill>
                            <a:srgbClr val="1F2933"/>
                          </a:solidFill>
                        </a:rPr>
                        <a:t>Pricing reset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69">
                          <a:solidFill>
                            <a:srgbClr val="1F2933"/>
                          </a:solidFill>
                        </a:rPr>
                        <a:t>Approve revised discount guardrails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69">
                          <a:solidFill>
                            <a:srgbClr val="1F2933"/>
                          </a:solidFill>
                        </a:rPr>
                        <a:t>~₹9L monthly GP opportunity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69">
                          <a:solidFill>
                            <a:srgbClr val="1F2933"/>
                          </a:solidFill>
                        </a:rPr>
                        <a:t>20-Oct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r>
                        <a:rPr sz="869">
                          <a:solidFill>
                            <a:srgbClr val="1F2933"/>
                          </a:solidFill>
                        </a:rPr>
                        <a:t>Downside liquidity trigger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69">
                          <a:solidFill>
                            <a:srgbClr val="1F2933"/>
                          </a:solidFill>
                        </a:rPr>
                        <a:t>Approve trigger at ₹150L projected headroom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69">
                          <a:solidFill>
                            <a:srgbClr val="1F2933"/>
                          </a:solidFill>
                        </a:rPr>
                        <a:t>Earlier contingency activation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69">
                          <a:solidFill>
                            <a:srgbClr val="1F2933"/>
                          </a:solidFill>
                        </a:rPr>
                        <a:t>Immediate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502920" y="5650992"/>
            <a:ext cx="11155680" cy="438912"/>
          </a:xfrm>
          <a:prstGeom prst="rect">
            <a:avLst/>
          </a:prstGeom>
          <a:solidFill>
            <a:srgbClr val="173B35"/>
          </a:solidFill>
          <a:ln>
            <a:solidFill>
              <a:srgbClr val="173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3232" y="5751576"/>
            <a:ext cx="1069848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1" i="0">
                <a:solidFill>
                  <a:srgbClr val="FFFFFF"/>
                </a:solidFill>
                <a:latin typeface="Aptos"/>
              </a:rPr>
              <a:t>Good board packs make the ask unmistakable: what decision, why now, quantified impact, and by when.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73B35"/>
          </a:solidFill>
          <a:ln>
            <a:solidFill>
              <a:srgbClr val="173B3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146304"/>
            <a:ext cx="87782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Aptos"/>
              </a:rPr>
              <a:t>11. 30 / 60 / 90-Day Management Action Plan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138160" y="201168"/>
            <a:ext cx="35204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1">
                <a:solidFill>
                  <a:srgbClr val="FFFFFF"/>
                </a:solidFill>
                <a:latin typeface="Aptos"/>
              </a:rPr>
              <a:t>Track impact, not just completion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0528"/>
            <a:ext cx="694944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59636B"/>
                </a:solidFill>
                <a:latin typeface="Aptos"/>
              </a:rPr>
              <a:t>ClearCFO | Financial data. CFO-level decisions. | Confidential — Management Use Only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492240"/>
            <a:ext cx="50292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800" b="0" i="0">
                <a:solidFill>
                  <a:srgbClr val="59636B"/>
                </a:solidFill>
                <a:latin typeface="Aptos"/>
              </a:rPr>
              <a:t>12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02920" y="1124712"/>
          <a:ext cx="11155680" cy="4526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/>
                <a:gridCol w="3337560"/>
                <a:gridCol w="2057400"/>
                <a:gridCol w="1737360"/>
                <a:gridCol w="2880360"/>
              </a:tblGrid>
              <a:tr h="646611">
                <a:tc>
                  <a:txBody>
                    <a:bodyPr/>
                    <a:lstStyle/>
                    <a:p>
                      <a:pPr algn="l"/>
                      <a:r>
                        <a:rPr b="1" sz="819">
                          <a:solidFill>
                            <a:srgbClr val="FFFFFF"/>
                          </a:solidFill>
                        </a:rPr>
                        <a:t>Timing</a:t>
                      </a:r>
                    </a:p>
                  </a:txBody>
                  <a:tcPr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819">
                          <a:solidFill>
                            <a:srgbClr val="FFFFFF"/>
                          </a:solidFill>
                        </a:rPr>
                        <a:t>Action</a:t>
                      </a:r>
                    </a:p>
                  </a:txBody>
                  <a:tcPr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819">
                          <a:solidFill>
                            <a:srgbClr val="FFFFFF"/>
                          </a:solidFill>
                        </a:rPr>
                        <a:t>Expected impact</a:t>
                      </a:r>
                    </a:p>
                  </a:txBody>
                  <a:tcPr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819">
                          <a:solidFill>
                            <a:srgbClr val="FFFFFF"/>
                          </a:solidFill>
                        </a:rPr>
                        <a:t>Owner</a:t>
                      </a:r>
                    </a:p>
                  </a:txBody>
                  <a:tcPr>
                    <a:solidFill>
                      <a:srgbClr val="2F8A75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1" sz="819">
                          <a:solidFill>
                            <a:srgbClr val="FFFFFF"/>
                          </a:solidFill>
                        </a:rPr>
                        <a:t>Measure / follow-up</a:t>
                      </a:r>
                    </a:p>
                  </a:txBody>
                  <a:tcPr>
                    <a:solidFill>
                      <a:srgbClr val="2F8A75"/>
                    </a:solidFill>
                  </a:tcPr>
                </a:tc>
              </a:tr>
              <a:tr h="646611"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0–30 days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Close top 10 overdue invoices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₹24L cash release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Collections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Cash received vs promise date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46611"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0–30 days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Complete price / mix / cost bridge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Recover margin leakage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Commercial CFO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GM bps vs target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</a:tr>
              <a:tr h="646611"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31–60 days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Reduce slow-moving inventory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₹22L cash release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Operations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DIO and aged stock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46611"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31–60 days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Reset discretionary spend forecast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Protect EBITDA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Finance / COO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Opex vs reforecast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</a:tr>
              <a:tr h="646611"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61–90 days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Diversify top-customer dependency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Lower concentration risk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Sales Head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Top 5 revenue share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46614"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61–90 days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Refresh downside funding plan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Preserve liquidity resilience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CFO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819">
                          <a:solidFill>
                            <a:srgbClr val="1F2933"/>
                          </a:solidFill>
                        </a:rPr>
                        <a:t>Minimum 13-week headroom</a:t>
                      </a:r>
                    </a:p>
                  </a:txBody>
                  <a:tcPr>
                    <a:solidFill>
                      <a:srgbClr val="F7F5F0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66928" y="5815584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1">
                <a:solidFill>
                  <a:srgbClr val="59636B"/>
                </a:solidFill>
                <a:latin typeface="Aptos"/>
              </a:rPr>
              <a:t>Separate expected impact from realized impact. Update realized benefits only after evidence is available.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