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2F8A75"/>
            </a:solidFill>
            <a:ln w="25400" cap="flat">
              <a:solidFill>
                <a:srgbClr val="2F8A7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F8A75"/>
              </a:solidFill>
              <a:ln w="9525" cap="flat">
                <a:solidFill>
                  <a:srgbClr val="2F8A7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Oct</c:v>
                  </c:pt>
                  <c:pt idx="1">
                    <c:v>Nov</c:v>
                  </c:pt>
                  <c:pt idx="2">
                    <c:v>Dec</c:v>
                  </c:pt>
                  <c:pt idx="3">
                    <c:v>Jan</c:v>
                  </c:pt>
                  <c:pt idx="4">
                    <c:v>Feb</c:v>
                  </c:pt>
                  <c:pt idx="5">
                    <c:v>Mar</c:v>
                  </c:pt>
                  <c:pt idx="6">
                    <c:v>Apr</c:v>
                  </c:pt>
                  <c:pt idx="7">
                    <c:v>May</c:v>
                  </c:pt>
                  <c:pt idx="8">
                    <c:v>Jun</c:v>
                  </c:pt>
                  <c:pt idx="9">
                    <c:v>Jul</c:v>
                  </c:pt>
                  <c:pt idx="10">
                    <c:v>Aug</c:v>
                  </c:pt>
                  <c:pt idx="11">
                    <c:v>Sep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920</c:v>
                </c:pt>
                <c:pt idx="1">
                  <c:v>950</c:v>
                </c:pt>
                <c:pt idx="2">
                  <c:v>980</c:v>
                </c:pt>
                <c:pt idx="3">
                  <c:v>1010</c:v>
                </c:pt>
                <c:pt idx="4">
                  <c:v>1040</c:v>
                </c:pt>
                <c:pt idx="5">
                  <c:v>1080</c:v>
                </c:pt>
                <c:pt idx="6">
                  <c:v>1100</c:v>
                </c:pt>
                <c:pt idx="7">
                  <c:v>1125</c:v>
                </c:pt>
                <c:pt idx="8">
                  <c:v>1150</c:v>
                </c:pt>
                <c:pt idx="9">
                  <c:v>1180</c:v>
                </c:pt>
                <c:pt idx="10">
                  <c:v>1220</c:v>
                </c:pt>
                <c:pt idx="11">
                  <c:v>1250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EBITDA</c:v>
                </c:pt>
              </c:strCache>
            </c:strRef>
          </c:tx>
          <c:spPr>
            <a:solidFill>
              <a:srgbClr val="173B35"/>
            </a:solidFill>
            <a:ln w="25400" cap="flat">
              <a:solidFill>
                <a:srgbClr val="173B3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73B35"/>
              </a:solidFill>
              <a:ln w="9525" cap="flat">
                <a:solidFill>
                  <a:srgbClr val="173B3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Oct</c:v>
                  </c:pt>
                  <c:pt idx="1">
                    <c:v>Nov</c:v>
                  </c:pt>
                  <c:pt idx="2">
                    <c:v>Dec</c:v>
                  </c:pt>
                  <c:pt idx="3">
                    <c:v>Jan</c:v>
                  </c:pt>
                  <c:pt idx="4">
                    <c:v>Feb</c:v>
                  </c:pt>
                  <c:pt idx="5">
                    <c:v>Mar</c:v>
                  </c:pt>
                  <c:pt idx="6">
                    <c:v>Apr</c:v>
                  </c:pt>
                  <c:pt idx="7">
                    <c:v>May</c:v>
                  </c:pt>
                  <c:pt idx="8">
                    <c:v>Jun</c:v>
                  </c:pt>
                  <c:pt idx="9">
                    <c:v>Jul</c:v>
                  </c:pt>
                  <c:pt idx="10">
                    <c:v>Aug</c:v>
                  </c:pt>
                  <c:pt idx="11">
                    <c:v>Sep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165</c:v>
                </c:pt>
                <c:pt idx="1">
                  <c:v>170</c:v>
                </c:pt>
                <c:pt idx="2">
                  <c:v>178</c:v>
                </c:pt>
                <c:pt idx="3">
                  <c:v>182</c:v>
                </c:pt>
                <c:pt idx="4">
                  <c:v>190</c:v>
                </c:pt>
                <c:pt idx="5">
                  <c:v>198</c:v>
                </c:pt>
                <c:pt idx="6">
                  <c:v>205</c:v>
                </c:pt>
                <c:pt idx="7">
                  <c:v>210</c:v>
                </c:pt>
                <c:pt idx="8">
                  <c:v>214</c:v>
                </c:pt>
                <c:pt idx="9">
                  <c:v>220</c:v>
                </c:pt>
                <c:pt idx="10">
                  <c:v>228</c:v>
                </c:pt>
                <c:pt idx="11">
                  <c:v>235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2F8A7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Actual</c:v>
                  </c:pt>
                  <c:pt idx="1">
                    <c:v>Budget</c:v>
                  </c:pt>
                  <c:pt idx="2">
                    <c:v>Prior Year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1250</c:v>
                </c:pt>
                <c:pt idx="1">
                  <c:v>1220</c:v>
                </c:pt>
                <c:pt idx="2">
                  <c:v>1080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₹ lakh</c:v>
                </c:pt>
              </c:strCache>
            </c:strRef>
          </c:tx>
          <c:spPr>
            <a:solidFill>
              <a:srgbClr val="2F8A7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Gross Profit</c:v>
                  </c:pt>
                  <c:pt idx="1">
                    <c:v>Employee</c:v>
                  </c:pt>
                  <c:pt idx="2">
                    <c:v>S&amp;M</c:v>
                  </c:pt>
                  <c:pt idx="3">
                    <c:v>Other Opex</c:v>
                  </c:pt>
                  <c:pt idx="4">
                    <c:v>EBITDA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515</c:v>
                </c:pt>
                <c:pt idx="1">
                  <c:v>-210</c:v>
                </c:pt>
                <c:pt idx="2">
                  <c:v>-55</c:v>
                </c:pt>
                <c:pt idx="3">
                  <c:v>-15</c:v>
                </c:pt>
                <c:pt idx="4">
                  <c:v>235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Days</c:v>
                </c:pt>
              </c:strCache>
            </c:strRef>
          </c:tx>
          <c:spPr>
            <a:solidFill>
              <a:srgbClr val="2F8A7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DSO</c:v>
                  </c:pt>
                  <c:pt idx="1">
                    <c:v>DIO</c:v>
                  </c:pt>
                  <c:pt idx="2">
                    <c:v>DPO</c:v>
                  </c:pt>
                  <c:pt idx="3">
                    <c:v>CCC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61</c:v>
                </c:pt>
                <c:pt idx="2">
                  <c:v>48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AFCFC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DSO</c:v>
                  </c:pt>
                  <c:pt idx="1">
                    <c:v>DIO</c:v>
                  </c:pt>
                  <c:pt idx="2">
                    <c:v>DPO</c:v>
                  </c:pt>
                  <c:pt idx="3">
                    <c:v>CCC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50</c:v>
                </c:pt>
                <c:pt idx="2">
                  <c:v>50</c:v>
                </c:pt>
                <c:pt idx="3">
                  <c:v>55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₹ lakh</c:v>
                </c:pt>
              </c:strCache>
            </c:strRef>
          </c:tx>
          <c:spPr>
            <a:solidFill>
              <a:srgbClr val="2F8A7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Current</c:v>
                  </c:pt>
                  <c:pt idx="1">
                    <c:v>1-30</c:v>
                  </c:pt>
                  <c:pt idx="2">
                    <c:v>31-60</c:v>
                  </c:pt>
                  <c:pt idx="3">
                    <c:v>61-90</c:v>
                  </c:pt>
                  <c:pt idx="4">
                    <c:v>90+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89</c:v>
                </c:pt>
                <c:pt idx="1">
                  <c:v>33</c:v>
                </c:pt>
                <c:pt idx="2">
                  <c:v>10</c:v>
                </c:pt>
                <c:pt idx="3">
                  <c:v>18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</c:v>
                </c:pt>
              </c:strCache>
            </c:strRef>
          </c:tx>
          <c:spPr>
            <a:solidFill>
              <a:srgbClr val="2F8A75"/>
            </a:solidFill>
            <a:ln w="25400" cap="flat">
              <a:solidFill>
                <a:srgbClr val="2F8A7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F8A75"/>
              </a:solidFill>
              <a:ln w="9525" cap="flat">
                <a:solidFill>
                  <a:srgbClr val="2F8A7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  <c:pt idx="6">
                    <c:v>W7</c:v>
                  </c:pt>
                  <c:pt idx="7">
                    <c:v>W8</c:v>
                  </c:pt>
                  <c:pt idx="8">
                    <c:v>W9</c:v>
                  </c:pt>
                  <c:pt idx="9">
                    <c:v>W10</c:v>
                  </c:pt>
                  <c:pt idx="10">
                    <c:v>W11</c:v>
                  </c:pt>
                  <c:pt idx="11">
                    <c:v>W12</c:v>
                  </c:pt>
                  <c:pt idx="12">
                    <c:v>W13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349</c:v>
                </c:pt>
                <c:pt idx="1">
                  <c:v>351</c:v>
                </c:pt>
                <c:pt idx="2">
                  <c:v>348</c:v>
                </c:pt>
                <c:pt idx="3">
                  <c:v>362</c:v>
                </c:pt>
                <c:pt idx="4">
                  <c:v>375</c:v>
                </c:pt>
                <c:pt idx="5">
                  <c:v>395</c:v>
                </c:pt>
                <c:pt idx="6">
                  <c:v>416</c:v>
                </c:pt>
                <c:pt idx="7">
                  <c:v>448</c:v>
                </c:pt>
                <c:pt idx="8">
                  <c:v>479</c:v>
                </c:pt>
                <c:pt idx="9">
                  <c:v>523</c:v>
                </c:pt>
                <c:pt idx="10">
                  <c:v>562</c:v>
                </c:pt>
                <c:pt idx="11">
                  <c:v>612</c:v>
                </c:pt>
                <c:pt idx="12">
                  <c:v>667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Minimum Buffer</c:v>
                </c:pt>
              </c:strCache>
            </c:strRef>
          </c:tx>
          <c:spPr>
            <a:solidFill>
              <a:srgbClr val="D39B35"/>
            </a:solidFill>
            <a:ln w="25400" cap="flat">
              <a:solidFill>
                <a:srgbClr val="D39B3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39B35"/>
              </a:solidFill>
              <a:ln w="9525" cap="flat">
                <a:solidFill>
                  <a:srgbClr val="D39B3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  <c:pt idx="6">
                    <c:v>W7</c:v>
                  </c:pt>
                  <c:pt idx="7">
                    <c:v>W8</c:v>
                  </c:pt>
                  <c:pt idx="8">
                    <c:v>W9</c:v>
                  </c:pt>
                  <c:pt idx="9">
                    <c:v>W10</c:v>
                  </c:pt>
                  <c:pt idx="10">
                    <c:v>W11</c:v>
                  </c:pt>
                  <c:pt idx="11">
                    <c:v>W12</c:v>
                  </c:pt>
                  <c:pt idx="12">
                    <c:v>W13</c:v>
                  </c:pt>
                </c:lvl>
              </c:multiLvlStrCache>
            </c:multiLvl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250</c:v>
                </c:pt>
                <c:pt idx="1">
                  <c:v>250</c:v>
                </c:pt>
                <c:pt idx="2">
                  <c:v>250</c:v>
                </c:pt>
                <c:pt idx="3">
                  <c:v>250</c:v>
                </c:pt>
                <c:pt idx="4">
                  <c:v>250</c:v>
                </c:pt>
                <c:pt idx="5">
                  <c:v>250</c:v>
                </c:pt>
                <c:pt idx="6">
                  <c:v>250</c:v>
                </c:pt>
                <c:pt idx="7">
                  <c:v>250</c:v>
                </c:pt>
                <c:pt idx="8">
                  <c:v>250</c:v>
                </c:pt>
                <c:pt idx="9">
                  <c:v>250</c:v>
                </c:pt>
                <c:pt idx="10">
                  <c:v>250</c:v>
                </c:pt>
                <c:pt idx="11">
                  <c:v>250</c:v>
                </c:pt>
                <c:pt idx="12">
                  <c:v>250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73B35"/>
          </a:solidFill>
          <a:ln w="12700">
            <a:solidFill>
              <a:srgbClr val="173B3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649224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73B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ClearCFO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691640" y="649224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673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data. CFO-level decisions.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8595360" y="6492240"/>
            <a:ext cx="3154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673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Confidential — Management Use Only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B35"/>
          </a:solidFill>
          <a:ln w="12700">
            <a:solidFill>
              <a:srgbClr val="173B3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30352" y="594360"/>
            <a:ext cx="1097280" cy="73152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93268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ClearCFO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Monthly CFO Pack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2706624"/>
            <a:ext cx="7223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DE9E5"/>
                </a:solidFill>
              </a:rPr>
              <a:t>A decision-led management reporting template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11480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Illustrative Company  |  September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461772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DE9E5"/>
                </a:solidFill>
              </a:rPr>
              <a:t>Replace sample figures with your own data. Keep facts, hypotheses and management actions clearly separated.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5989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Financial data. CFO-level decisions.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Summary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What management needs to know, decide and do this month.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508760"/>
            <a:ext cx="2103120" cy="1078992"/>
          </a:xfrm>
          <a:prstGeom prst="roundRect">
            <a:avLst>
              <a:gd name="adj" fmla="val 5085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162763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Revenue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13232" y="189280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₹1,250L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13232" y="2295144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+5.9% MoM | +2.5% vs budget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788920" y="1508760"/>
            <a:ext cx="2103120" cy="1078992"/>
          </a:xfrm>
          <a:prstGeom prst="roundRect">
            <a:avLst>
              <a:gd name="adj" fmla="val 5085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53512" y="162763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EBITDA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953512" y="189280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₹235L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953512" y="2295144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18.8% margin | ₹10L below budget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029200" y="1508760"/>
            <a:ext cx="2103120" cy="1078992"/>
          </a:xfrm>
          <a:prstGeom prst="roundRect">
            <a:avLst>
              <a:gd name="adj" fmla="val 5085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93792" y="162763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Closing Cash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5193792" y="189280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₹410L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193792" y="2295144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₹40L below plan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269480" y="1508760"/>
            <a:ext cx="2103120" cy="1078992"/>
          </a:xfrm>
          <a:prstGeom prst="roundRect">
            <a:avLst>
              <a:gd name="adj" fmla="val 5085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34072" y="162763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Cash Conversion Cycle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434072" y="189280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75 days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434072" y="2295144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+13 days MoM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9509760" y="1508760"/>
            <a:ext cx="2103120" cy="1078992"/>
          </a:xfrm>
          <a:prstGeom prst="roundRect">
            <a:avLst>
              <a:gd name="adj" fmla="val 5085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74352" y="162763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13W Min Headroom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9674352" y="189280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₹98L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674352" y="2295144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Above ₹250L buffer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48640" y="2880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TOP MANAGEMENT THEMES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48640" y="3154680"/>
            <a:ext cx="342900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" y="3300984"/>
            <a:ext cx="3099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B35"/>
                </a:solidFill>
              </a:rPr>
              <a:t>Collections are slowing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13232" y="3621024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1F2933"/>
                </a:solidFill>
              </a:rPr>
              <a:t>AR above 60 days increased by ₹28L. Top 3 accounts explain most of the movement.</a:t>
            </a:r>
            <a:endParaRPr lang="en-US" sz="920" dirty="0"/>
          </a:p>
        </p:txBody>
      </p:sp>
      <p:sp>
        <p:nvSpPr>
          <p:cNvPr id="29" name="Text 27"/>
          <p:cNvSpPr/>
          <p:nvPr/>
        </p:nvSpPr>
        <p:spPr>
          <a:xfrm>
            <a:off x="713232" y="418795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IMPACT</a:t>
            </a:r>
            <a:endParaRPr lang="en-US" sz="750" dirty="0"/>
          </a:p>
        </p:txBody>
      </p:sp>
      <p:sp>
        <p:nvSpPr>
          <p:cNvPr id="30" name="Text 28"/>
          <p:cNvSpPr/>
          <p:nvPr/>
        </p:nvSpPr>
        <p:spPr>
          <a:xfrm>
            <a:off x="1371600" y="4160520"/>
            <a:ext cx="24414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Potential ₹28L cash release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13232" y="451713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ACTION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1371600" y="4471416"/>
            <a:ext cx="24414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1F2933"/>
                </a:solidFill>
              </a:rPr>
              <a:t>Resolve disputed invoices and assign collection dates by account.</a:t>
            </a:r>
            <a:endParaRPr lang="en-US" sz="880" dirty="0"/>
          </a:p>
        </p:txBody>
      </p:sp>
      <p:sp>
        <p:nvSpPr>
          <p:cNvPr id="33" name="Shape 31"/>
          <p:cNvSpPr/>
          <p:nvPr/>
        </p:nvSpPr>
        <p:spPr>
          <a:xfrm>
            <a:off x="4133088" y="3154680"/>
            <a:ext cx="342900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297680" y="3300984"/>
            <a:ext cx="3099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B35"/>
                </a:solidFill>
              </a:rPr>
              <a:t>Margin below budget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297680" y="3621024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1F2933"/>
                </a:solidFill>
              </a:rPr>
              <a:t>EBITDA grew, but gross margin is 130 bps below budget. Driver is not yet fully evidenced.</a:t>
            </a:r>
            <a:endParaRPr lang="en-US" sz="920" dirty="0"/>
          </a:p>
        </p:txBody>
      </p:sp>
      <p:sp>
        <p:nvSpPr>
          <p:cNvPr id="36" name="Text 34"/>
          <p:cNvSpPr/>
          <p:nvPr/>
        </p:nvSpPr>
        <p:spPr>
          <a:xfrm>
            <a:off x="4297680" y="418795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IMPACT</a:t>
            </a:r>
            <a:endParaRPr lang="en-US" sz="750" dirty="0"/>
          </a:p>
        </p:txBody>
      </p:sp>
      <p:sp>
        <p:nvSpPr>
          <p:cNvPr id="37" name="Text 35"/>
          <p:cNvSpPr/>
          <p:nvPr/>
        </p:nvSpPr>
        <p:spPr>
          <a:xfrm>
            <a:off x="4956048" y="4160520"/>
            <a:ext cx="24414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~₹16L monthly EBITDA gap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297680" y="451713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ACTION</a:t>
            </a:r>
            <a:endParaRPr lang="en-US" sz="750" dirty="0"/>
          </a:p>
        </p:txBody>
      </p:sp>
      <p:sp>
        <p:nvSpPr>
          <p:cNvPr id="39" name="Text 37"/>
          <p:cNvSpPr/>
          <p:nvPr/>
        </p:nvSpPr>
        <p:spPr>
          <a:xfrm>
            <a:off x="4956048" y="4471416"/>
            <a:ext cx="24414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1F2933"/>
                </a:solidFill>
              </a:rPr>
              <a:t>Build price / mix / volume / cost bridge before changing pricing.</a:t>
            </a:r>
            <a:endParaRPr lang="en-US" sz="880" dirty="0"/>
          </a:p>
        </p:txBody>
      </p:sp>
      <p:sp>
        <p:nvSpPr>
          <p:cNvPr id="40" name="Shape 38"/>
          <p:cNvSpPr/>
          <p:nvPr/>
        </p:nvSpPr>
        <p:spPr>
          <a:xfrm>
            <a:off x="7717536" y="3154680"/>
            <a:ext cx="3429000" cy="1874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82128" y="3300984"/>
            <a:ext cx="3099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B35"/>
                </a:solidFill>
              </a:rPr>
              <a:t>Inventory is absorbing cash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7882128" y="3621024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1F2933"/>
                </a:solidFill>
              </a:rPr>
              <a:t>DIO moved from 52 to 61 days. Slow-moving SKUs should be tested.</a:t>
            </a:r>
            <a:endParaRPr lang="en-US" sz="920" dirty="0"/>
          </a:p>
        </p:txBody>
      </p:sp>
      <p:sp>
        <p:nvSpPr>
          <p:cNvPr id="43" name="Text 41"/>
          <p:cNvSpPr/>
          <p:nvPr/>
        </p:nvSpPr>
        <p:spPr>
          <a:xfrm>
            <a:off x="7882128" y="418795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IMPACT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8540496" y="4160520"/>
            <a:ext cx="24414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~₹22L incremental cash tied up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7882128" y="451713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ACTION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8540496" y="4471416"/>
            <a:ext cx="24414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1F2933"/>
                </a:solidFill>
              </a:rPr>
              <a:t>Review SKU ageing and rephase low-priority purchases.</a:t>
            </a:r>
            <a:endParaRPr lang="en-US" sz="880" dirty="0"/>
          </a:p>
        </p:txBody>
      </p:sp>
      <p:sp>
        <p:nvSpPr>
          <p:cNvPr id="47" name="Text 45"/>
          <p:cNvSpPr/>
          <p:nvPr/>
        </p:nvSpPr>
        <p:spPr>
          <a:xfrm>
            <a:off x="548640" y="53035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MANAGEMENT DECISIONS REQUIRED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640080" y="5559552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</a:rPr>
              <a:t>1  Confirm owners and promised dates for the top overdue accounts.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</a:rPr>
              <a:t>2  Approve margin-driver analysis before commercial action.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F2933"/>
                </a:solidFill>
              </a:rPr>
              <a:t>3  Set inventory reduction target and weekly follow-up cadence.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Performance Dashboard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Show movement, plan variance and the management signal on one page.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17320"/>
            <a:ext cx="2057400" cy="960120"/>
          </a:xfrm>
          <a:prstGeom prst="roundRect">
            <a:avLst>
              <a:gd name="adj" fmla="val 5714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153619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Revenue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13232" y="180136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₹1,250L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13232" y="208483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+5.9% MoM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724912" y="1417320"/>
            <a:ext cx="2057400" cy="960120"/>
          </a:xfrm>
          <a:prstGeom prst="roundRect">
            <a:avLst>
              <a:gd name="adj" fmla="val 5714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89504" y="153619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Gross Margin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889504" y="180136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41.2%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889504" y="208483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-130 bps vs budget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4901184" y="1417320"/>
            <a:ext cx="2057400" cy="960120"/>
          </a:xfrm>
          <a:prstGeom prst="roundRect">
            <a:avLst>
              <a:gd name="adj" fmla="val 5714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65776" y="153619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EBITDA Margin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5065776" y="180136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18.8%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065776" y="208483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-130 bps vs budget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077456" y="1417320"/>
            <a:ext cx="2057400" cy="960120"/>
          </a:xfrm>
          <a:prstGeom prst="roundRect">
            <a:avLst>
              <a:gd name="adj" fmla="val 5714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42048" y="153619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FCF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242048" y="180136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₹174L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242048" y="208483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Strong current month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9253728" y="1417320"/>
            <a:ext cx="2057400" cy="960120"/>
          </a:xfrm>
          <a:prstGeom prst="roundRect">
            <a:avLst>
              <a:gd name="adj" fmla="val 5714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18320" y="153619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Net Debt / EBITDA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9418320" y="180136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1.8x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418320" y="208483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Within 2.5x target</a:t>
            </a:r>
            <a:endParaRPr lang="en-US" sz="850" dirty="0"/>
          </a:p>
        </p:txBody>
      </p:sp>
      <p:graphicFrame>
        <p:nvGraphicFramePr>
          <p:cNvPr id="25" name="Chart 0" descr=""/>
          <p:cNvGraphicFramePr/>
          <p:nvPr/>
        </p:nvGraphicFramePr>
        <p:xfrm>
          <a:off x="548640" y="2743200"/>
          <a:ext cx="6583680" cy="2834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" name="Shape 23"/>
          <p:cNvSpPr/>
          <p:nvPr/>
        </p:nvSpPr>
        <p:spPr>
          <a:xfrm>
            <a:off x="7406640" y="2743200"/>
            <a:ext cx="374904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479792" y="2798064"/>
            <a:ext cx="3602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Management signal</a:t>
            </a:r>
            <a:endParaRPr lang="en-US" sz="87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3054096"/>
          <a:ext cx="3749040" cy="2212848"/>
        </p:xfrm>
        <a:graphic>
          <a:graphicData uri="http://schemas.openxmlformats.org/drawingml/2006/table">
            <a:tbl>
              <a:tblPr/>
              <a:tblGrid>
                <a:gridCol w="1143000"/>
                <a:gridCol w="731520"/>
                <a:gridCol w="18745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Metric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Status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Question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Revenue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Positive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 growth converting to cash?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Gross margin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Watch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Price, mix, volume or cost?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DSO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Watch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Which customers explain movement?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Liquidity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Positive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is downside headroom?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Revenue &amp; Gross Margin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Make the bridge explicit before prescribing a commercial action.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594360" y="1508760"/>
          <a:ext cx="5120640" cy="2011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5989320" y="1508760"/>
            <a:ext cx="205740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53912" y="16276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Gross Margin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153912" y="189280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41.2%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153912" y="213055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42.5% prior month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8183880" y="1508760"/>
            <a:ext cx="205740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348472" y="16276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Budget Gap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8348472" y="1892808"/>
            <a:ext cx="1728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(130) bps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348472" y="2130552"/>
            <a:ext cx="17282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Needs driver bridge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10378440" y="1508760"/>
            <a:ext cx="123444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543032" y="1627632"/>
            <a:ext cx="905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Impact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0543032" y="1892808"/>
            <a:ext cx="9052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₹16L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0543032" y="2130552"/>
            <a:ext cx="9052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Approx. monthly EBITDA gap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594360" y="3840480"/>
            <a:ext cx="1101852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7512" y="3895344"/>
            <a:ext cx="108722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Driver bridge — replace with customer / product evidence</a:t>
            </a:r>
            <a:endParaRPr lang="en-US" sz="87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4151376"/>
          <a:ext cx="11018520" cy="1664208"/>
        </p:xfrm>
        <a:graphic>
          <a:graphicData uri="http://schemas.openxmlformats.org/drawingml/2006/table">
            <a:tbl>
              <a:tblPr/>
              <a:tblGrid>
                <a:gridCol w="1463040"/>
                <a:gridCol w="1097280"/>
                <a:gridCol w="3840480"/>
                <a:gridCol w="4617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Driver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 Impact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Management response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[input]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Realised selling price by product/customer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Address leakage only where evidenced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[input]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Customer/product revenue mix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Focus sales toward profitable mix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Volume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[input]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Units / utilisation / transactions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Separate scale effect from margin effect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Input cost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[input]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Purchase / material / labour cost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Quantify supplier or productivity action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EBITDA &amp; Operating Cost Review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Explain the EBITDA movement through a small number of material drivers.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640080" y="1554480"/>
          <a:ext cx="603504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995160" y="1554480"/>
            <a:ext cx="448056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068312" y="1609344"/>
            <a:ext cx="4334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Variance commentary format</a:t>
            </a:r>
            <a:endParaRPr lang="en-US" sz="870" dirty="0"/>
          </a:p>
        </p:txBody>
      </p:sp>
      <p:sp>
        <p:nvSpPr>
          <p:cNvPr id="8" name="Text 5"/>
          <p:cNvSpPr/>
          <p:nvPr/>
        </p:nvSpPr>
        <p:spPr>
          <a:xfrm>
            <a:off x="7178040" y="1993392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A75"/>
                </a:solidFill>
              </a:rPr>
              <a:t>WHAT changed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8321040" y="192024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3"/>
                </a:solidFill>
              </a:rPr>
              <a:t>EBITDA increased ₹15L MoM, but remained ₹10L below budget.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7178040" y="259689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A75"/>
                </a:solidFill>
              </a:rPr>
              <a:t>WHY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8321040" y="251460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3"/>
                </a:solidFill>
              </a:rPr>
              <a:t>Do not assert a root cause until price / mix / volume / cost evidence supports it.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7178040" y="32004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A75"/>
                </a:solidFill>
              </a:rPr>
              <a:t>SO WHAT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8321040" y="3154680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F2933"/>
                </a:solidFill>
              </a:rPr>
              <a:t>The current margin gap is approximately ₹16L per month.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178040" y="378561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F8A75"/>
                </a:solidFill>
              </a:rPr>
              <a:t>ACTION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8321040" y="3712464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F2933"/>
                </a:solidFill>
              </a:rPr>
              <a:t>Complete driver bridge and approve only actions supported by the bridge.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640080" y="4892040"/>
            <a:ext cx="1083564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4946904"/>
            <a:ext cx="106893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Recommended monthly cost table</a:t>
            </a:r>
            <a:endParaRPr lang="en-US" sz="87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5202936"/>
          <a:ext cx="10835640" cy="1078992"/>
        </p:xfrm>
        <a:graphic>
          <a:graphicData uri="http://schemas.openxmlformats.org/drawingml/2006/table">
            <a:tbl>
              <a:tblPr/>
              <a:tblGrid>
                <a:gridCol w="2194560"/>
                <a:gridCol w="1097280"/>
                <a:gridCol w="1097280"/>
                <a:gridCol w="1097280"/>
                <a:gridCol w="534924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Cost line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Actual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Budget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Variance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Driver / action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Employee cost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₹210L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₹205L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Hiring timing / overtime / productivity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Selling &amp; marketing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₹55L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₹52L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₹3L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Campaign ROI / commissions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Other opex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₹14L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One-offs / run-rate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Working Capital &amp; Cash Conversion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Connect balance-sheet movement to rupees of cash and named actions.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46304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158191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DSO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58952" y="184708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62 days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8952" y="2084832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+5 days MoM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834640" y="146304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58191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DIO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999232" y="184708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61 days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999232" y="2084832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+9 days MoM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074920" y="146304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39512" y="158191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DPO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5239512" y="184708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48 days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239512" y="2084832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Stable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7315200" y="146304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79792" y="158191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CCC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479792" y="184708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75 days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479792" y="2084832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+13 days MoM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9555480" y="146304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720072" y="1581912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Operating NWC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9720072" y="1847088"/>
            <a:ext cx="17739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₹520L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720072" y="2084832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+₹40L MoM</a:t>
            </a:r>
            <a:endParaRPr lang="en-US" sz="850" dirty="0"/>
          </a:p>
        </p:txBody>
      </p:sp>
      <p:graphicFrame>
        <p:nvGraphicFramePr>
          <p:cNvPr id="25" name="Chart 0" descr=""/>
          <p:cNvGraphicFramePr/>
          <p:nvPr/>
        </p:nvGraphicFramePr>
        <p:xfrm>
          <a:off x="640080" y="2743200"/>
          <a:ext cx="585216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6" name="Shape 23"/>
          <p:cNvSpPr/>
          <p:nvPr/>
        </p:nvSpPr>
        <p:spPr>
          <a:xfrm>
            <a:off x="6812280" y="2743200"/>
            <a:ext cx="480060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976872" y="2889504"/>
            <a:ext cx="44714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B35"/>
                </a:solidFill>
              </a:rPr>
              <a:t>Cash opportunity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6976872" y="3209544"/>
            <a:ext cx="4471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1F2933"/>
                </a:solidFill>
              </a:rPr>
              <a:t>Receivables and inventory together explain most of the higher cash conversion cycle.</a:t>
            </a:r>
            <a:endParaRPr lang="en-US" sz="920" dirty="0"/>
          </a:p>
        </p:txBody>
      </p:sp>
      <p:sp>
        <p:nvSpPr>
          <p:cNvPr id="29" name="Text 26"/>
          <p:cNvSpPr/>
          <p:nvPr/>
        </p:nvSpPr>
        <p:spPr>
          <a:xfrm>
            <a:off x="6976872" y="377647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IMPACT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7635240" y="3749040"/>
            <a:ext cx="38130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Illustrative ₹50L cash opportunity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6976872" y="410565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ACTION</a:t>
            </a:r>
            <a:endParaRPr lang="en-US" sz="750" dirty="0"/>
          </a:p>
        </p:txBody>
      </p:sp>
      <p:sp>
        <p:nvSpPr>
          <p:cNvPr id="32" name="Text 29"/>
          <p:cNvSpPr/>
          <p:nvPr/>
        </p:nvSpPr>
        <p:spPr>
          <a:xfrm>
            <a:off x="7635240" y="4059936"/>
            <a:ext cx="38130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1F2933"/>
                </a:solidFill>
              </a:rPr>
              <a:t>Prioritise top overdue customers and slow-moving inventory. Measure realised release, not only expected impact.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Receivables &amp; Collections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Move from ageing buckets to named customer actions.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640080" y="1508760"/>
          <a:ext cx="5394960" cy="2560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355080" y="1508760"/>
            <a:ext cx="516636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28232" y="1563624"/>
            <a:ext cx="5020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Collection priority list</a:t>
            </a:r>
            <a:endParaRPr lang="en-US" sz="87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1819656"/>
          <a:ext cx="5166360" cy="1691640"/>
        </p:xfrm>
        <a:graphic>
          <a:graphicData uri="http://schemas.openxmlformats.org/drawingml/2006/table">
            <a:tbl>
              <a:tblPr/>
              <a:tblGrid>
                <a:gridCol w="1325880"/>
                <a:gridCol w="914400"/>
                <a:gridCol w="1600200"/>
                <a:gridCol w="132588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Customer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Overdue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Issue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Owner / date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Alpha Retail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₹18.0L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Approval pending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A. Sharma / 03-Oct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Beta Industries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₹12.5L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Promise received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R. Mehta / 03-Oct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Gamma Labs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₹9.2L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Follow-up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S. Khan / 05-Oct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640080" y="4526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QUESTIONS MANAGEMENT SHOULD ASK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731520" y="4828032"/>
            <a:ext cx="10561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dirty="0">
                <a:solidFill>
                  <a:srgbClr val="1F2933"/>
                </a:solidFill>
              </a:rPr>
              <a:t>• Which 3 customers explain most of the increase in overdue AR?</a:t>
            </a:r>
            <a:endParaRPr lang="en-US" sz="1030" dirty="0"/>
          </a:p>
          <a:p>
            <a:pPr indent="0" marL="0">
              <a:buNone/>
            </a:pPr>
            <a:r>
              <a:rPr lang="en-US" sz="1030" dirty="0">
                <a:solidFill>
                  <a:srgbClr val="1F2933"/>
                </a:solidFill>
              </a:rPr>
              <a:t>• What portion is disputed vs simply late?</a:t>
            </a:r>
            <a:endParaRPr lang="en-US" sz="1030" dirty="0"/>
          </a:p>
          <a:p>
            <a:pPr indent="0" marL="0">
              <a:buNone/>
            </a:pPr>
            <a:r>
              <a:rPr lang="en-US" sz="1030" dirty="0">
                <a:solidFill>
                  <a:srgbClr val="1F2933"/>
                </a:solidFill>
              </a:rPr>
              <a:t>• What cash will be collected in the next 2 weeks, by named account?</a:t>
            </a:r>
            <a:endParaRPr lang="en-US" sz="1030" dirty="0"/>
          </a:p>
          <a:p>
            <a:pPr indent="0" marL="0">
              <a:buNone/>
            </a:pPr>
            <a:r>
              <a:rPr lang="en-US" sz="1030" dirty="0">
                <a:solidFill>
                  <a:srgbClr val="1F2933"/>
                </a:solidFill>
              </a:rPr>
              <a:t>• Which sales owners need to be part of collection follow-up?</a:t>
            </a:r>
            <a:endParaRPr lang="en-US" sz="10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Cash &amp; Liquidity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Separate current cash, cash generation and forward-looking headroom.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508760"/>
            <a:ext cx="233172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1627632"/>
            <a:ext cx="2002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Opening Cash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58952" y="1892808"/>
            <a:ext cx="20025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₹350L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8952" y="2203704"/>
            <a:ext cx="2002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Week 1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108960" y="1508760"/>
            <a:ext cx="2331720" cy="987552"/>
          </a:xfrm>
          <a:prstGeom prst="roundRect">
            <a:avLst>
              <a:gd name="adj" fmla="val 5556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73552" y="1627632"/>
            <a:ext cx="2002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Current Closing Cash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273552" y="1892808"/>
            <a:ext cx="20025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₹410L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73552" y="2203704"/>
            <a:ext cx="2002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Month-end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5623560" y="1508760"/>
            <a:ext cx="233172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88152" y="1627632"/>
            <a:ext cx="2002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Minimum Buffer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5788152" y="1892808"/>
            <a:ext cx="20025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₹250L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788152" y="2203704"/>
            <a:ext cx="2002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Management threshold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8138160" y="1508760"/>
            <a:ext cx="2743200" cy="987552"/>
          </a:xfrm>
          <a:prstGeom prst="roundRect">
            <a:avLst>
              <a:gd name="adj" fmla="val 5556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02752" y="1627632"/>
            <a:ext cx="2414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13-Week Minimum Headroom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302752" y="1892808"/>
            <a:ext cx="24140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₹98L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302752" y="2203704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Illustrative base case</a:t>
            </a:r>
            <a:endParaRPr lang="en-US" sz="850" dirty="0"/>
          </a:p>
        </p:txBody>
      </p:sp>
      <p:graphicFrame>
        <p:nvGraphicFramePr>
          <p:cNvPr id="21" name="Chart 0" descr=""/>
          <p:cNvGraphicFramePr/>
          <p:nvPr/>
        </p:nvGraphicFramePr>
        <p:xfrm>
          <a:off x="640080" y="2926080"/>
          <a:ext cx="73152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2" name="Shape 19"/>
          <p:cNvSpPr/>
          <p:nvPr/>
        </p:nvSpPr>
        <p:spPr>
          <a:xfrm>
            <a:off x="8229600" y="2926080"/>
            <a:ext cx="338328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394192" y="3072384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73B35"/>
                </a:solidFill>
              </a:rPr>
              <a:t>Liquidity interpretation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8394192" y="3392424"/>
            <a:ext cx="3054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1F2933"/>
                </a:solidFill>
              </a:rPr>
              <a:t>The base case remains above the management buffer throughout the 13 weeks.</a:t>
            </a:r>
            <a:endParaRPr lang="en-US" sz="920" dirty="0"/>
          </a:p>
        </p:txBody>
      </p:sp>
      <p:sp>
        <p:nvSpPr>
          <p:cNvPr id="25" name="Text 22"/>
          <p:cNvSpPr/>
          <p:nvPr/>
        </p:nvSpPr>
        <p:spPr>
          <a:xfrm>
            <a:off x="8394192" y="395935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IMPACT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9052560" y="3931920"/>
            <a:ext cx="2395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Minimum headroom ₹98L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8394192" y="428853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8A75"/>
                </a:solidFill>
              </a:rPr>
              <a:t>ACTION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9052560" y="4242816"/>
            <a:ext cx="239572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1F2933"/>
                </a:solidFill>
              </a:rPr>
              <a:t>Stress collections and major payments before concluding liquidity is comfortable.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13-Week Cash Flow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A weekly decision tool, not only a forecast table.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417320"/>
            <a:ext cx="1097280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472184"/>
            <a:ext cx="10826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Illustrative weekly forecast — ₹ lakh</a:t>
            </a:r>
            <a:endParaRPr lang="en-US" sz="87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728216"/>
          <a:ext cx="10972800" cy="2423160"/>
        </p:xfrm>
        <a:graphic>
          <a:graphicData uri="http://schemas.openxmlformats.org/drawingml/2006/table">
            <a:tbl>
              <a:tblPr/>
              <a:tblGrid>
                <a:gridCol w="1828800"/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W4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W6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W7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Opening Cash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349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351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348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362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375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416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Total Receipts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Total Payments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107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109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Net Cash Flow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14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Closing Cash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349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351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348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362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375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416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448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Minimum Buffer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250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Headroom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112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145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166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198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94360" y="45262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WEEKLY MANAGEMENT ACTIONS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85800" y="4828032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3"/>
                </a:solidFill>
              </a:rPr>
              <a:t>1  Review collection promises and actual receipts.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F2933"/>
                </a:solidFill>
              </a:rPr>
              <a:t>2  Confirm large supplier, tax, payroll and debt payments.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F2933"/>
                </a:solidFill>
              </a:rPr>
              <a:t>3  Reforecast from actual opening cash every week.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F2933"/>
                </a:solidFill>
              </a:rPr>
              <a:t>4  Escalate when downside headroom approaches the buffer.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080760" y="45262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CONTROL PRINCIPLE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6172200" y="4828032"/>
            <a:ext cx="49377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Expected cash release and realised cash release are not the same. Track the realised outcome and carry unresolved actions forward.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Forecast &amp; Scenario View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Show what changes, when it matters and which trigger changes management action.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54480"/>
          <a:ext cx="10881360" cy="1600200"/>
        </p:xfrm>
        <a:graphic>
          <a:graphicData uri="http://schemas.openxmlformats.org/drawingml/2006/table">
            <a:tbl>
              <a:tblPr/>
              <a:tblGrid>
                <a:gridCol w="1280160"/>
                <a:gridCol w="1143000"/>
                <a:gridCol w="1143000"/>
                <a:gridCol w="1143000"/>
                <a:gridCol w="1280160"/>
                <a:gridCol w="489204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Scenario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Revenue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EBITDA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FCF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Min Headroom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Management response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Base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₹1,462L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₹285L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₹205L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₹148L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Execute planned actions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Upside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₹1,596L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₹325L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₹206L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₹160L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Protect service / capacity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Downside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₹1,150L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₹175L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(₹81L)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₹50L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Trigger cost / capex / funding actions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40080" y="3520440"/>
            <a:ext cx="1088136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3575304"/>
            <a:ext cx="10735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Trigger-based management plan</a:t>
            </a:r>
            <a:endParaRPr lang="en-US" sz="870" dirty="0"/>
          </a:p>
        </p:txBody>
      </p:sp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831336"/>
          <a:ext cx="10881360" cy="1417320"/>
        </p:xfrm>
        <a:graphic>
          <a:graphicData uri="http://schemas.openxmlformats.org/drawingml/2006/table">
            <a:tbl>
              <a:tblPr/>
              <a:tblGrid>
                <a:gridCol w="2011680"/>
                <a:gridCol w="3017520"/>
                <a:gridCol w="4297680"/>
                <a:gridCol w="155448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Trigger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Early warning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Decision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Owner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Collections miss &gt;10%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Weekly receipts below plan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Escalate top accounts / revise cash forecast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Finance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Cash headroom &lt;₹100L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Forecast approaches buffer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Freeze discretionary capex / arrange funding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CFO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Gross margin &lt;40%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Mix / cost deterioration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Commercial / procurement intervention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CEO/CFO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Risks &amp; Decisions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Turn a risk list into a management decision agenda.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17320"/>
            <a:ext cx="1088136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1472184"/>
            <a:ext cx="10735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Decision register</a:t>
            </a:r>
            <a:endParaRPr lang="en-US" sz="87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28216"/>
          <a:ext cx="10881360" cy="2057400"/>
        </p:xfrm>
        <a:graphic>
          <a:graphicData uri="http://schemas.openxmlformats.org/drawingml/2006/table">
            <a:tbl>
              <a:tblPr/>
              <a:tblGrid>
                <a:gridCol w="914400"/>
                <a:gridCol w="2468880"/>
                <a:gridCol w="2743200"/>
                <a:gridCol w="1828800"/>
                <a:gridCol w="292608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Priority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Risk / issue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Evidence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Impact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Decision required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Overdue AR concentration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Top 3 accounts drive 61+ day movement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₹28L cash tied up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Collection dates and escalation owners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Gross margin below budget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130 bps gap; cause not fully evidenced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~₹16L EBITDA / month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Approve driver bridge; no premature pricing action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Medium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Inventory days up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 → 61 days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~₹22L cash tied up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Inventory target + purchase rephasing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Medium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Downside liquidity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Headroom falls to ₹50L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Reduced contingency time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Define ₹100L escalation trigger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0080" y="425196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70" kern="0" dirty="0">
                <a:solidFill>
                  <a:srgbClr val="2F8A75"/>
                </a:solidFill>
              </a:rPr>
              <a:t>EVIDENCE STANDARD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640080" y="45720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3B35"/>
                </a:solidFill>
              </a:rPr>
              <a:t>FACT → HYPOTHESIS → EVIDENCE → QUANTIFIED IMPACT → DECISION → OWNER → FOLLOW-UP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51560" y="516636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66736F"/>
                </a:solidFill>
              </a:rPr>
              <a:t>A financial movement alone does not prove a root cause. Keep unsupported explanations labelled as hypotheses until tested.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30 / 60 / 90-Day Action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02920" y="877824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6736F"/>
                </a:solidFill>
              </a:rPr>
              <a:t>Every material finding should end with an owner, due date and measurable outcome.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11109960" cy="0"/>
          </a:xfrm>
          <a:prstGeom prst="line">
            <a:avLst/>
          </a:prstGeom>
          <a:noFill/>
          <a:ln w="12700">
            <a:solidFill>
              <a:srgbClr val="D7DF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417320"/>
            <a:ext cx="10972800" cy="310896"/>
          </a:xfrm>
          <a:prstGeom prst="rect">
            <a:avLst/>
          </a:prstGeom>
          <a:solidFill>
            <a:srgbClr val="2F8A75"/>
          </a:solidFill>
          <a:ln w="12700">
            <a:solidFill>
              <a:srgbClr val="2F8A7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472184"/>
            <a:ext cx="10826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70" b="1" dirty="0">
                <a:solidFill>
                  <a:srgbClr val="FFFFFF"/>
                </a:solidFill>
              </a:rPr>
              <a:t>Action tracker</a:t>
            </a:r>
            <a:endParaRPr lang="en-US" sz="87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728216"/>
          <a:ext cx="10972800" cy="1965960"/>
        </p:xfrm>
        <a:graphic>
          <a:graphicData uri="http://schemas.openxmlformats.org/drawingml/2006/table">
            <a:tbl>
              <a:tblPr/>
              <a:tblGrid>
                <a:gridCol w="960120"/>
                <a:gridCol w="3657600"/>
                <a:gridCol w="1371600"/>
                <a:gridCol w="914400"/>
                <a:gridCol w="2468880"/>
                <a:gridCol w="16002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Priority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Owner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Due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Success measure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Status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8A7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Resolve disputes and collect top overdue invoices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Finance Head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07-Oct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₹20L collected by 15-Oct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 Progress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Complete price/mix/volume/cost margin bridge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Commercial CFO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Recover ≥60 bps by Nov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 Started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Medium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Review slow-moving SKUs and rephase purchases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Operations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DIO ≤55 days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 Started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Medium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Define downside liquidity trigger / funding action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CFO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15-Oct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Trigger approved and monitored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F29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Not Started</a:t>
                      </a:r>
                      <a:endParaRPr lang="en-US" sz="8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7DF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94360" y="4160520"/>
            <a:ext cx="256032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58952" y="4279392"/>
            <a:ext cx="2231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Actions Completed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58952" y="4544568"/>
            <a:ext cx="2231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0 / 4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58952" y="4855464"/>
            <a:ext cx="2231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Illustrative template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3337560" y="4160520"/>
            <a:ext cx="2560320" cy="987552"/>
          </a:xfrm>
          <a:prstGeom prst="roundRect">
            <a:avLst>
              <a:gd name="adj" fmla="val 5556"/>
            </a:avLst>
          </a:prstGeom>
          <a:solidFill>
            <a:srgbClr val="FFF4CC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02152" y="4279392"/>
            <a:ext cx="2231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Expected Cash Release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3502152" y="4544568"/>
            <a:ext cx="2231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₹50L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502152" y="4855464"/>
            <a:ext cx="2231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Do not count until realised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6080760" y="4160520"/>
            <a:ext cx="256032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45352" y="4279392"/>
            <a:ext cx="2231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Realised Benefit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6245352" y="4544568"/>
            <a:ext cx="2231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₹0L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245352" y="4855464"/>
            <a:ext cx="2231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Update each review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8823960" y="4160520"/>
            <a:ext cx="2743200" cy="987552"/>
          </a:xfrm>
          <a:prstGeom prst="roundRect">
            <a:avLst>
              <a:gd name="adj" fmla="val 5556"/>
            </a:avLst>
          </a:prstGeom>
          <a:solidFill>
            <a:srgbClr val="EAF4EF"/>
          </a:solidFill>
          <a:ln w="12700">
            <a:solidFill>
              <a:srgbClr val="D7DFD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988552" y="4279392"/>
            <a:ext cx="2414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6736F"/>
                </a:solidFill>
              </a:rPr>
              <a:t>Blocked Actions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8988552" y="4544568"/>
            <a:ext cx="24140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B35"/>
                </a:solidFill>
              </a:rPr>
              <a:t>0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8988552" y="4855464"/>
            <a:ext cx="24140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F2933"/>
                </a:solidFill>
              </a:rPr>
              <a:t>Escalate immediately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731520" y="56235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F2933"/>
                </a:solidFill>
              </a:rPr>
              <a:t>Next review: __________________    |    CFO / Founder sign-off: __________________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473952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736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ClearCFO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ClearCFO Monthly CFO Pack Template</dc:title>
  <dc:subject>Monthly CFO Pack Template</dc:subject>
  <dc:creator>ClearCFO</dc:creator>
  <cp:lastModifiedBy>ClearCFO</cp:lastModifiedBy>
  <cp:revision>1</cp:revision>
  <dcterms:created xsi:type="dcterms:W3CDTF">2026-09-26T19:44:52Z</dcterms:created>
  <dcterms:modified xsi:type="dcterms:W3CDTF">2026-09-26T19:44:52Z</dcterms:modified>
</cp:coreProperties>
</file>